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4" r:id="rId2"/>
    <p:sldId id="302" r:id="rId3"/>
    <p:sldId id="304" r:id="rId4"/>
    <p:sldId id="305" r:id="rId5"/>
    <p:sldId id="306" r:id="rId6"/>
    <p:sldId id="307" r:id="rId7"/>
    <p:sldId id="303" r:id="rId8"/>
    <p:sldId id="308" r:id="rId9"/>
    <p:sldId id="309" r:id="rId10"/>
    <p:sldId id="310" r:id="rId11"/>
    <p:sldId id="311" r:id="rId12"/>
    <p:sldId id="284" r:id="rId13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5258"/>
    <a:srgbClr val="002C5F"/>
    <a:srgbClr val="887B1B"/>
    <a:srgbClr val="4F2D7F"/>
    <a:srgbClr val="006A4D"/>
    <a:srgbClr val="DC0C30"/>
    <a:srgbClr val="0098C3"/>
    <a:srgbClr val="FED100"/>
    <a:srgbClr val="CF0072"/>
    <a:srgbClr val="34B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082" autoAdjust="0"/>
    <p:restoredTop sz="81369" autoAdjust="0"/>
  </p:normalViewPr>
  <p:slideViewPr>
    <p:cSldViewPr>
      <p:cViewPr varScale="1">
        <p:scale>
          <a:sx n="66" d="100"/>
          <a:sy n="66" d="100"/>
        </p:scale>
        <p:origin x="78" y="5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D0794-B355-9146-9DF3-1A424D31562C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F2B71-22B3-F247-B21A-7C7CFAB6F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437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E1BD2A-F24E-4ECA-82B3-08C5D5A627D6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95949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5355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8612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437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78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2218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6106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498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6936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0205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8401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2177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400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2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0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4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2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0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974BA0-77E3-254B-8610-03F3CFE14EA0}" type="datetime1">
              <a:rPr lang="en-US" smtClean="0"/>
              <a:t>10/9/2015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59703"/>
            <a:ext cx="9982241" cy="318764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40267" y="8585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UT powerpoint sheet small 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24000" cy="68623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7D5293-BDCC-5A47-B4EC-E85BF42AA612}" type="datetime1">
              <a:rPr lang="en-US" smtClean="0"/>
              <a:t>10/9/2015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59703"/>
            <a:ext cx="9982241" cy="318764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pic>
        <p:nvPicPr>
          <p:cNvPr id="2" name="Picture 1" descr="UT powerpoint sheet small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400"/>
            <a:ext cx="1485713" cy="6832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3BDA62-0053-504F-AEAA-9ADCEAD8D44B}" type="datetime1">
              <a:rPr lang="en-US" smtClean="0"/>
              <a:t>10/9/2015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73668"/>
            <a:ext cx="9982241" cy="304800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pic>
        <p:nvPicPr>
          <p:cNvPr id="2" name="Picture 1" descr="UT powerpoint sheet small 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"/>
          <a:stretch/>
        </p:blipFill>
        <p:spPr>
          <a:xfrm>
            <a:off x="0" y="0"/>
            <a:ext cx="14986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BDAB2-0033-7747-8B32-8277501BEACA}" type="datetime1">
              <a:rPr lang="en-US" smtClean="0"/>
              <a:t>10/9/2015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56734"/>
            <a:ext cx="9982241" cy="318764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pic>
        <p:nvPicPr>
          <p:cNvPr id="7" name="Picture 6" descr="UT powerpoint sheet small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6248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F738-A251-46CB-9BB7-3F2938E99970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88C9-877C-4517-A990-E7B77861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5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E32171-DA00-A14C-8FFE-383B5C060270}" type="datetime1">
              <a:rPr lang="en-US" smtClean="0"/>
              <a:t>10/9/2015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99568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1"/>
            <a:ext cx="99568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B7B773-D837-174A-A28B-21000BA58558}" type="datetime1">
              <a:rPr lang="en-US" smtClean="0"/>
              <a:t>10/9/2015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8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1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798CE2-0DC3-CA46-9665-C1B4BCEFF7F2}" type="datetime1">
              <a:rPr lang="en-US" smtClean="0"/>
              <a:t>10/9/2015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1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81055F-CB14-C94F-84C5-D3C137E33FF7}" type="datetime1">
              <a:rPr lang="en-US" smtClean="0"/>
              <a:t>10/9/2015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643051"/>
            <a:ext cx="12192000" cy="400052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177801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990601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7213601" y="1667933"/>
            <a:ext cx="4597441" cy="4402667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662100"/>
            <a:ext cx="7010400" cy="441010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6A7C6E-D0A1-B343-B591-BEF971A17FB1}" type="datetime1">
              <a:rPr lang="en-US" smtClean="0"/>
              <a:t>10/9/2015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0" y="181416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1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E9673-A97A-594E-A6CA-BA721C1CE06C}" type="datetime1">
              <a:rPr lang="en-US" smtClean="0"/>
              <a:t>10/9/2015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828800" y="1641599"/>
            <a:ext cx="10363200" cy="39996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nl-NL" dirty="0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81416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990601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2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0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2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0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_Logo_Black_EN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6172200"/>
            <a:ext cx="3149600" cy="607619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803400"/>
            <a:ext cx="100128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opmaakprofielen van de </a:t>
            </a:r>
            <a:r>
              <a:rPr lang="nl-NL" dirty="0" err="1" smtClean="0"/>
              <a:t>modeltekst</a:t>
            </a:r>
            <a:r>
              <a:rPr lang="nl-NL" dirty="0" smtClean="0"/>
              <a:t>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96502" y="6172200"/>
            <a:ext cx="124883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2000"/>
              </a:lnSpc>
              <a:defRPr sz="1333"/>
            </a:lvl1pPr>
          </a:lstStyle>
          <a:p>
            <a:fld id="{FC12151D-39B0-8444-8B12-B052E4EA9241}" type="datetime1">
              <a:rPr lang="en-US" smtClean="0"/>
              <a:t>10/9/2015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20167" y="6172200"/>
            <a:ext cx="537633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2000"/>
              </a:lnSpc>
              <a:defRPr sz="1333"/>
            </a:lvl1pPr>
          </a:lstStyle>
          <a:p>
            <a:r>
              <a:rPr lang="nl-NL" dirty="0" err="1" smtClean="0"/>
              <a:t>Footer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: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modify</a:t>
            </a:r>
            <a:r>
              <a:rPr lang="nl-NL" dirty="0" smtClean="0"/>
              <a:t> </a:t>
            </a:r>
            <a:r>
              <a:rPr lang="nl-NL" dirty="0" err="1" smtClean="0"/>
              <a:t>choose</a:t>
            </a:r>
            <a:r>
              <a:rPr lang="nl-NL" dirty="0" smtClean="0"/>
              <a:t> ‘</a:t>
            </a:r>
            <a:r>
              <a:rPr lang="nl-NL" dirty="0" err="1" smtClean="0"/>
              <a:t>Insert</a:t>
            </a:r>
            <a:r>
              <a:rPr lang="nl-NL" dirty="0" smtClean="0"/>
              <a:t>’ (or ‘View’ </a:t>
            </a:r>
            <a:r>
              <a:rPr lang="nl-NL" dirty="0" err="1" smtClean="0"/>
              <a:t>for</a:t>
            </a:r>
            <a:r>
              <a:rPr lang="nl-NL" dirty="0" smtClean="0"/>
              <a:t> office 2003 or </a:t>
            </a:r>
            <a:r>
              <a:rPr lang="nl-NL" dirty="0" err="1" smtClean="0"/>
              <a:t>earlier</a:t>
            </a:r>
            <a:r>
              <a:rPr lang="nl-NL" dirty="0" smtClean="0"/>
              <a:t>) </a:t>
            </a:r>
            <a:r>
              <a:rPr lang="nl-NL" dirty="0" err="1" smtClean="0"/>
              <a:t>then</a:t>
            </a:r>
            <a:r>
              <a:rPr lang="nl-NL" dirty="0" smtClean="0"/>
              <a:t> ‘Header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Footer</a:t>
            </a:r>
            <a:r>
              <a:rPr lang="nl-NL" dirty="0" smtClean="0"/>
              <a:t>’</a:t>
            </a:r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45334" y="6170083"/>
            <a:ext cx="49953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2000"/>
              </a:lnSpc>
              <a:defRPr sz="1333"/>
            </a:lvl1pPr>
          </a:lstStyle>
          <a:p>
            <a:fld id="{D818A380-CEF3-4FA4-B905-6E6A3B62A7C3}" type="slidenum">
              <a:rPr lang="nl-NL"/>
              <a:pPr/>
              <a:t>‹#›</a:t>
            </a:fld>
            <a:endParaRPr lang="nl-NL" dirty="0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1828800" y="1397000"/>
            <a:ext cx="103744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6" r:id="rId4"/>
    <p:sldLayoutId id="2147483660" r:id="rId5"/>
    <p:sldLayoutId id="2147483665" r:id="rId6"/>
    <p:sldLayoutId id="2147483661" r:id="rId7"/>
    <p:sldLayoutId id="2147483662" r:id="rId8"/>
    <p:sldLayoutId id="2147483663" r:id="rId9"/>
    <p:sldLayoutId id="2147483664" r:id="rId10"/>
    <p:sldLayoutId id="2147483655" r:id="rId11"/>
    <p:sldLayoutId id="2147483656" r:id="rId12"/>
    <p:sldLayoutId id="2147483657" r:id="rId13"/>
    <p:sldLayoutId id="2147483658" r:id="rId14"/>
    <p:sldLayoutId id="2147483668" r:id="rId15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9pPr>
    </p:titleStyle>
    <p:bodyStyle>
      <a:lvl1pPr marL="340775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7533" indent="-374641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068891" indent="-317492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437181" indent="-33442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1792773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402357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6pPr>
      <a:lvl7pPr marL="3011942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7pPr>
      <a:lvl8pPr marL="3621527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8pPr>
      <a:lvl9pPr marL="4231112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Merging data files in SPSS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Henk van der Kolk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04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DA62-0053-504F-AEAA-9ADCEAD8D44B}" type="datetime1">
              <a:rPr lang="en-US" smtClean="0"/>
              <a:t>10/9/2015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28870"/>
            <a:ext cx="9982240" cy="732985"/>
          </a:xfrm>
        </p:spPr>
        <p:txBody>
          <a:bodyPr/>
          <a:lstStyle/>
          <a:p>
            <a:r>
              <a:rPr lang="nl-NL" dirty="0" err="1" smtClean="0"/>
              <a:t>Other</a:t>
            </a:r>
            <a:r>
              <a:rPr lang="nl-NL" dirty="0" smtClean="0"/>
              <a:t> units</a:t>
            </a:r>
            <a:r>
              <a:rPr lang="nl-NL" dirty="0" smtClean="0"/>
              <a:t>, </a:t>
            </a:r>
            <a:r>
              <a:rPr lang="nl-NL" dirty="0" err="1" smtClean="0"/>
              <a:t>other</a:t>
            </a:r>
            <a:r>
              <a:rPr lang="nl-NL" dirty="0" smtClean="0"/>
              <a:t> variables</a:t>
            </a:r>
            <a:endParaRPr lang="nl-NL" dirty="0"/>
          </a:p>
        </p:txBody>
      </p:sp>
      <p:sp>
        <p:nvSpPr>
          <p:cNvPr id="8" name="Rectangle 7"/>
          <p:cNvSpPr/>
          <p:nvPr/>
        </p:nvSpPr>
        <p:spPr>
          <a:xfrm>
            <a:off x="1924292" y="2286000"/>
            <a:ext cx="42672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2875230" y="2286000"/>
            <a:ext cx="247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Variables 1-10</a:t>
            </a:r>
            <a:endParaRPr lang="nl-NL" sz="28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937710" y="3423727"/>
            <a:ext cx="2542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Units at level 1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13807" y="2286000"/>
            <a:ext cx="4267200" cy="1964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xtBox 11"/>
          <p:cNvSpPr txBox="1"/>
          <p:nvPr/>
        </p:nvSpPr>
        <p:spPr>
          <a:xfrm>
            <a:off x="8107837" y="2286000"/>
            <a:ext cx="2652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Variables 11-20</a:t>
            </a:r>
            <a:endParaRPr lang="nl-NL" sz="28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6918010" y="2944363"/>
            <a:ext cx="14029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Units at</a:t>
            </a:r>
          </a:p>
          <a:p>
            <a:r>
              <a:rPr lang="nl-NL" sz="2800" dirty="0" smtClean="0">
                <a:solidFill>
                  <a:schemeClr val="bg1"/>
                </a:solidFill>
              </a:rPr>
              <a:t> level 2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14" name="AutoShape 2" descr="Afbeeldingsresultaat voor glu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AutoShape 4" descr="Afbeeldingsresultaat voor glue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8827">
            <a:off x="6261733" y="4392572"/>
            <a:ext cx="1414462" cy="213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2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IV. </a:t>
            </a:r>
            <a:r>
              <a:rPr lang="nl-NL" dirty="0" err="1" smtClean="0"/>
              <a:t>Nested</a:t>
            </a:r>
            <a:r>
              <a:rPr lang="nl-NL" dirty="0" smtClean="0"/>
              <a:t> units (</a:t>
            </a:r>
            <a:r>
              <a:rPr lang="nl-NL" dirty="0" err="1" smtClean="0"/>
              <a:t>Example</a:t>
            </a:r>
            <a:r>
              <a:rPr lang="nl-NL" dirty="0" smtClean="0"/>
              <a:t>: </a:t>
            </a:r>
            <a:r>
              <a:rPr lang="nl-NL" dirty="0" err="1" smtClean="0"/>
              <a:t>adding</a:t>
            </a:r>
            <a:r>
              <a:rPr lang="nl-NL" dirty="0" smtClean="0"/>
              <a:t> information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municipalities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individuals</a:t>
            </a:r>
            <a:r>
              <a:rPr lang="nl-NL" dirty="0" smtClean="0"/>
              <a:t> living in these </a:t>
            </a:r>
            <a:r>
              <a:rPr lang="nl-NL" dirty="0" err="1" smtClean="0"/>
              <a:t>municipalities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44080" y="533400"/>
            <a:ext cx="9982240" cy="732985"/>
          </a:xfrm>
        </p:spPr>
        <p:txBody>
          <a:bodyPr/>
          <a:lstStyle/>
          <a:p>
            <a:r>
              <a:rPr lang="nl-NL" dirty="0" err="1" smtClean="0"/>
              <a:t>When</a:t>
            </a:r>
            <a:r>
              <a:rPr lang="nl-NL" dirty="0" smtClean="0"/>
              <a:t> do we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merge</a:t>
            </a:r>
            <a:r>
              <a:rPr lang="nl-NL" dirty="0" smtClean="0"/>
              <a:t> datafiles?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673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10942638" y="6172200"/>
            <a:ext cx="1249362" cy="476250"/>
          </a:xfrm>
        </p:spPr>
        <p:txBody>
          <a:bodyPr/>
          <a:lstStyle/>
          <a:p>
            <a:fld id="{533BDA62-0053-504F-AEAA-9ADCEAD8D44B}" type="datetime1">
              <a:rPr lang="en-US" smtClean="0"/>
              <a:t>10/9/2015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815138" y="6172200"/>
            <a:ext cx="5376862" cy="476250"/>
          </a:xfrm>
        </p:spPr>
        <p:txBody>
          <a:bodyPr/>
          <a:lstStyle/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693525" y="6170613"/>
            <a:ext cx="498475" cy="476250"/>
          </a:xfrm>
        </p:spPr>
        <p:txBody>
          <a:bodyPr/>
          <a:lstStyle/>
          <a:p>
            <a:fld id="{13C9CC7F-86E1-48DE-82DC-E9AC50D04532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795200" y="1644652"/>
            <a:ext cx="9048749" cy="1470025"/>
          </a:xfrm>
        </p:spPr>
        <p:txBody>
          <a:bodyPr/>
          <a:lstStyle/>
          <a:p>
            <a:r>
              <a:rPr lang="en-US" dirty="0"/>
              <a:t>Merging data files in SPSS</a:t>
            </a:r>
          </a:p>
        </p:txBody>
      </p:sp>
    </p:spTree>
    <p:extLst>
      <p:ext uri="{BB962C8B-B14F-4D97-AF65-F5344CB8AC3E}">
        <p14:creationId xmlns:p14="http://schemas.microsoft.com/office/powerpoint/2010/main" val="12653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 err="1" smtClean="0"/>
              <a:t>Merging</a:t>
            </a:r>
            <a:r>
              <a:rPr lang="nl-NL" sz="2800" dirty="0" smtClean="0"/>
              <a:t> datamatrices in SPSS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 smtClean="0"/>
              <a:t>Aim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438" y="2514600"/>
            <a:ext cx="5328762" cy="34947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5125" y="1600200"/>
            <a:ext cx="4304933" cy="367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>
              <a:buAutoNum type="romanUcPeriod"/>
            </a:pPr>
            <a:r>
              <a:rPr lang="nl-NL" dirty="0" smtClean="0"/>
              <a:t>Same </a:t>
            </a:r>
            <a:r>
              <a:rPr lang="nl-NL" dirty="0" smtClean="0">
                <a:solidFill>
                  <a:srgbClr val="FF0000"/>
                </a:solidFill>
              </a:rPr>
              <a:t>units of </a:t>
            </a:r>
            <a:r>
              <a:rPr lang="nl-NL" dirty="0" err="1" smtClean="0">
                <a:solidFill>
                  <a:srgbClr val="FF0000"/>
                </a:solidFill>
              </a:rPr>
              <a:t>observation</a:t>
            </a:r>
            <a:r>
              <a:rPr lang="nl-NL" dirty="0" smtClean="0"/>
              <a:t>, </a:t>
            </a:r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smtClean="0">
                <a:solidFill>
                  <a:srgbClr val="00B050"/>
                </a:solidFill>
              </a:rPr>
              <a:t>variables</a:t>
            </a:r>
            <a:r>
              <a:rPr lang="nl-NL" dirty="0" smtClean="0"/>
              <a:t> (</a:t>
            </a:r>
            <a:r>
              <a:rPr lang="nl-NL" dirty="0" err="1" smtClean="0"/>
              <a:t>Example</a:t>
            </a:r>
            <a:r>
              <a:rPr lang="nl-NL" dirty="0" smtClean="0"/>
              <a:t>: </a:t>
            </a:r>
            <a:r>
              <a:rPr lang="nl-NL" dirty="0" err="1" smtClean="0"/>
              <a:t>two</a:t>
            </a:r>
            <a:r>
              <a:rPr lang="nl-NL" dirty="0" smtClean="0"/>
              <a:t> different </a:t>
            </a:r>
            <a:r>
              <a:rPr lang="nl-NL" dirty="0" err="1" smtClean="0"/>
              <a:t>surveys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same</a:t>
            </a:r>
            <a:r>
              <a:rPr lang="nl-NL" dirty="0" smtClean="0"/>
              <a:t> </a:t>
            </a:r>
            <a:r>
              <a:rPr lang="nl-NL" dirty="0" err="1" smtClean="0"/>
              <a:t>respondents</a:t>
            </a:r>
            <a:r>
              <a:rPr lang="nl-NL" dirty="0" smtClean="0"/>
              <a:t>)</a:t>
            </a:r>
          </a:p>
          <a:p>
            <a:pPr marL="358775" indent="-358775">
              <a:buAutoNum type="romanUcPeriod"/>
            </a:pPr>
            <a:r>
              <a:rPr lang="nl-NL" dirty="0" err="1" smtClean="0"/>
              <a:t>Similar</a:t>
            </a:r>
            <a:r>
              <a:rPr lang="nl-NL" dirty="0" smtClean="0"/>
              <a:t> </a:t>
            </a:r>
            <a:r>
              <a:rPr lang="nl-NL" dirty="0" smtClean="0">
                <a:solidFill>
                  <a:srgbClr val="FF0000"/>
                </a:solidFill>
              </a:rPr>
              <a:t>units of </a:t>
            </a:r>
            <a:r>
              <a:rPr lang="nl-NL" dirty="0" err="1" smtClean="0">
                <a:solidFill>
                  <a:srgbClr val="FF0000"/>
                </a:solidFill>
              </a:rPr>
              <a:t>observation</a:t>
            </a:r>
            <a:r>
              <a:rPr lang="nl-NL" dirty="0" smtClean="0"/>
              <a:t>,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same</a:t>
            </a:r>
            <a:r>
              <a:rPr lang="nl-NL" dirty="0" smtClean="0"/>
              <a:t> </a:t>
            </a:r>
            <a:r>
              <a:rPr lang="nl-NL" dirty="0" smtClean="0">
                <a:solidFill>
                  <a:srgbClr val="00B050"/>
                </a:solidFill>
              </a:rPr>
              <a:t>variables</a:t>
            </a:r>
            <a:r>
              <a:rPr lang="nl-NL" dirty="0" smtClean="0"/>
              <a:t> (</a:t>
            </a:r>
            <a:r>
              <a:rPr lang="nl-NL" dirty="0" err="1" smtClean="0"/>
              <a:t>Example</a:t>
            </a:r>
            <a:r>
              <a:rPr lang="nl-NL" dirty="0" smtClean="0"/>
              <a:t>: </a:t>
            </a:r>
            <a:r>
              <a:rPr lang="nl-NL" dirty="0" err="1" smtClean="0"/>
              <a:t>two</a:t>
            </a:r>
            <a:r>
              <a:rPr lang="nl-NL" dirty="0" smtClean="0"/>
              <a:t> </a:t>
            </a:r>
            <a:r>
              <a:rPr lang="nl-NL" dirty="0" err="1" smtClean="0"/>
              <a:t>identical</a:t>
            </a:r>
            <a:r>
              <a:rPr lang="nl-NL" dirty="0" smtClean="0"/>
              <a:t> </a:t>
            </a:r>
            <a:r>
              <a:rPr lang="nl-NL" dirty="0" err="1" smtClean="0"/>
              <a:t>surveys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respondents</a:t>
            </a:r>
            <a:r>
              <a:rPr lang="nl-NL" dirty="0" smtClean="0"/>
              <a:t>)</a:t>
            </a:r>
          </a:p>
          <a:p>
            <a:pPr marL="358775" indent="-358775">
              <a:buAutoNum type="romanUcPeriod"/>
            </a:pPr>
            <a:r>
              <a:rPr lang="nl-NL" dirty="0" smtClean="0"/>
              <a:t>Both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44080" y="533400"/>
            <a:ext cx="9982240" cy="732985"/>
          </a:xfrm>
        </p:spPr>
        <p:txBody>
          <a:bodyPr/>
          <a:lstStyle/>
          <a:p>
            <a:r>
              <a:rPr lang="nl-NL" dirty="0" err="1" smtClean="0"/>
              <a:t>When</a:t>
            </a:r>
            <a:r>
              <a:rPr lang="nl-NL" dirty="0" smtClean="0"/>
              <a:t> do we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merge</a:t>
            </a:r>
            <a:r>
              <a:rPr lang="nl-NL" dirty="0" smtClean="0"/>
              <a:t> datafiles?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315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DA62-0053-504F-AEAA-9ADCEAD8D44B}" type="datetime1">
              <a:rPr lang="en-US" smtClean="0"/>
              <a:t>10/9/2015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28870"/>
            <a:ext cx="9982240" cy="732985"/>
          </a:xfrm>
        </p:spPr>
        <p:txBody>
          <a:bodyPr/>
          <a:lstStyle/>
          <a:p>
            <a:r>
              <a:rPr lang="nl-NL" dirty="0" smtClean="0"/>
              <a:t>Same units, </a:t>
            </a:r>
            <a:r>
              <a:rPr lang="nl-NL" dirty="0" err="1" smtClean="0"/>
              <a:t>other</a:t>
            </a:r>
            <a:r>
              <a:rPr lang="nl-NL" dirty="0" smtClean="0"/>
              <a:t> variables</a:t>
            </a:r>
            <a:endParaRPr lang="nl-NL" dirty="0"/>
          </a:p>
        </p:txBody>
      </p:sp>
      <p:sp>
        <p:nvSpPr>
          <p:cNvPr id="8" name="Rectangle 7"/>
          <p:cNvSpPr/>
          <p:nvPr/>
        </p:nvSpPr>
        <p:spPr>
          <a:xfrm>
            <a:off x="1924292" y="2286000"/>
            <a:ext cx="42672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2875230" y="2286000"/>
            <a:ext cx="247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Variables 1-10</a:t>
            </a:r>
            <a:endParaRPr lang="nl-NL" sz="28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348367" y="3423727"/>
            <a:ext cx="1721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Units A-G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13807" y="2286000"/>
            <a:ext cx="42672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xtBox 11"/>
          <p:cNvSpPr txBox="1"/>
          <p:nvPr/>
        </p:nvSpPr>
        <p:spPr>
          <a:xfrm>
            <a:off x="8107837" y="2286000"/>
            <a:ext cx="2652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Variables 11-20</a:t>
            </a:r>
            <a:endParaRPr lang="nl-NL" sz="28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6580974" y="3423727"/>
            <a:ext cx="1721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Units A-G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14" name="AutoShape 2" descr="Afbeeldingsresultaat voor glu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AutoShape 4" descr="Afbeeldingsresultaat voor glue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8827">
            <a:off x="6261733" y="4392572"/>
            <a:ext cx="1414462" cy="21300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20145877">
            <a:off x="96261" y="2893357"/>
            <a:ext cx="122007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 dirty="0" err="1" smtClean="0">
                <a:solidFill>
                  <a:srgbClr val="FFFF00"/>
                </a:solidFill>
              </a:rPr>
              <a:t>Identification</a:t>
            </a:r>
            <a:r>
              <a:rPr lang="nl-NL" sz="6000" dirty="0" smtClean="0">
                <a:solidFill>
                  <a:srgbClr val="FFFF00"/>
                </a:solidFill>
              </a:rPr>
              <a:t> of </a:t>
            </a:r>
            <a:r>
              <a:rPr lang="nl-NL" sz="6000" dirty="0" err="1" smtClean="0">
                <a:solidFill>
                  <a:srgbClr val="FFFF00"/>
                </a:solidFill>
              </a:rPr>
              <a:t>the</a:t>
            </a:r>
            <a:r>
              <a:rPr lang="nl-NL" sz="6000" dirty="0" smtClean="0">
                <a:solidFill>
                  <a:srgbClr val="FFFF00"/>
                </a:solidFill>
              </a:rPr>
              <a:t> unit in </a:t>
            </a:r>
            <a:r>
              <a:rPr lang="nl-NL" sz="6000" dirty="0" err="1" smtClean="0">
                <a:solidFill>
                  <a:srgbClr val="FFFF00"/>
                </a:solidFill>
              </a:rPr>
              <a:t>both</a:t>
            </a:r>
            <a:r>
              <a:rPr lang="nl-NL" sz="6000" dirty="0" smtClean="0">
                <a:solidFill>
                  <a:srgbClr val="FFFF00"/>
                </a:solidFill>
              </a:rPr>
              <a:t> files</a:t>
            </a:r>
            <a:endParaRPr lang="nl-NL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39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28870"/>
            <a:ext cx="9982240" cy="732985"/>
          </a:xfrm>
        </p:spPr>
        <p:txBody>
          <a:bodyPr/>
          <a:lstStyle/>
          <a:p>
            <a:r>
              <a:rPr lang="nl-NL" dirty="0" err="1" smtClean="0"/>
              <a:t>Similar</a:t>
            </a:r>
            <a:r>
              <a:rPr lang="nl-NL" dirty="0" smtClean="0"/>
              <a:t> units, </a:t>
            </a:r>
            <a:r>
              <a:rPr lang="nl-NL" dirty="0" err="1" smtClean="0"/>
              <a:t>same</a:t>
            </a:r>
            <a:r>
              <a:rPr lang="nl-NL" dirty="0" smtClean="0"/>
              <a:t> variables</a:t>
            </a:r>
            <a:endParaRPr lang="nl-NL" dirty="0"/>
          </a:p>
        </p:txBody>
      </p:sp>
      <p:sp>
        <p:nvSpPr>
          <p:cNvPr id="8" name="Rectangle 7"/>
          <p:cNvSpPr/>
          <p:nvPr/>
        </p:nvSpPr>
        <p:spPr>
          <a:xfrm>
            <a:off x="3962400" y="1385705"/>
            <a:ext cx="42672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4856430" y="1385705"/>
            <a:ext cx="247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Variables 1-10</a:t>
            </a:r>
            <a:endParaRPr lang="nl-NL" sz="28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329567" y="2523432"/>
            <a:ext cx="1721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Units A-G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9505" y="4131222"/>
            <a:ext cx="42672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xtBox 11"/>
          <p:cNvSpPr txBox="1"/>
          <p:nvPr/>
        </p:nvSpPr>
        <p:spPr>
          <a:xfrm>
            <a:off x="4887295" y="4184379"/>
            <a:ext cx="247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Variables 1-10</a:t>
            </a:r>
            <a:endParaRPr lang="nl-NL" sz="28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3369761" y="5322106"/>
            <a:ext cx="1702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Units H-Z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14" name="AutoShape 2" descr="Afbeeldingsresultaat voor glu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AutoShape 4" descr="Afbeeldingsresultaat voor glue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18241" y="3119372"/>
            <a:ext cx="1414462" cy="21300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9587303">
            <a:off x="2160059" y="3137895"/>
            <a:ext cx="76274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 dirty="0" smtClean="0">
                <a:solidFill>
                  <a:srgbClr val="FFFF00"/>
                </a:solidFill>
              </a:rPr>
              <a:t>Same </a:t>
            </a:r>
            <a:r>
              <a:rPr lang="nl-NL" sz="6000" dirty="0" err="1" smtClean="0">
                <a:solidFill>
                  <a:srgbClr val="FFFF00"/>
                </a:solidFill>
              </a:rPr>
              <a:t>variable</a:t>
            </a:r>
            <a:r>
              <a:rPr lang="nl-NL" sz="6000" dirty="0" smtClean="0">
                <a:solidFill>
                  <a:srgbClr val="FFFF00"/>
                </a:solidFill>
              </a:rPr>
              <a:t> </a:t>
            </a:r>
            <a:r>
              <a:rPr lang="nl-NL" sz="6000" dirty="0" err="1" smtClean="0">
                <a:solidFill>
                  <a:srgbClr val="FFFF00"/>
                </a:solidFill>
              </a:rPr>
              <a:t>names</a:t>
            </a:r>
            <a:endParaRPr lang="nl-NL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1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28870"/>
            <a:ext cx="9982240" cy="732985"/>
          </a:xfrm>
        </p:spPr>
        <p:txBody>
          <a:bodyPr/>
          <a:lstStyle/>
          <a:p>
            <a:r>
              <a:rPr lang="nl-NL" dirty="0" err="1" smtClean="0"/>
              <a:t>Similar</a:t>
            </a:r>
            <a:r>
              <a:rPr lang="nl-NL" dirty="0" smtClean="0"/>
              <a:t> &amp; </a:t>
            </a:r>
            <a:r>
              <a:rPr lang="nl-NL" dirty="0" err="1" smtClean="0"/>
              <a:t>same</a:t>
            </a:r>
            <a:r>
              <a:rPr lang="nl-NL" dirty="0" smtClean="0"/>
              <a:t> units, </a:t>
            </a:r>
            <a:r>
              <a:rPr lang="nl-NL" dirty="0" err="1" smtClean="0"/>
              <a:t>same</a:t>
            </a:r>
            <a:r>
              <a:rPr lang="nl-NL" dirty="0" smtClean="0"/>
              <a:t> &amp; </a:t>
            </a:r>
            <a:r>
              <a:rPr lang="nl-NL" dirty="0" err="1" smtClean="0"/>
              <a:t>other</a:t>
            </a:r>
            <a:r>
              <a:rPr lang="nl-NL" dirty="0" smtClean="0"/>
              <a:t> variables</a:t>
            </a:r>
            <a:endParaRPr lang="nl-NL" dirty="0"/>
          </a:p>
        </p:txBody>
      </p:sp>
      <p:sp>
        <p:nvSpPr>
          <p:cNvPr id="8" name="Rectangle 7"/>
          <p:cNvSpPr/>
          <p:nvPr/>
        </p:nvSpPr>
        <p:spPr>
          <a:xfrm>
            <a:off x="3678226" y="1577157"/>
            <a:ext cx="42672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4846501" y="1524000"/>
            <a:ext cx="247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Variables 1-10</a:t>
            </a:r>
            <a:endParaRPr lang="nl-NL" sz="28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329567" y="2523432"/>
            <a:ext cx="1721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Units A-G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78066" y="2819400"/>
            <a:ext cx="42672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xtBox 11"/>
          <p:cNvSpPr txBox="1"/>
          <p:nvPr/>
        </p:nvSpPr>
        <p:spPr>
          <a:xfrm>
            <a:off x="6705856" y="2872557"/>
            <a:ext cx="247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Variables 5-15</a:t>
            </a:r>
            <a:endParaRPr lang="nl-NL" sz="28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5198742" y="4010284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Units F-X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14" name="AutoShape 2" descr="Afbeeldingsresultaat voor glu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AutoShape 4" descr="Afbeeldingsresultaat voor glue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9903">
            <a:off x="4234934" y="3599469"/>
            <a:ext cx="1414462" cy="213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0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611" y="1852964"/>
            <a:ext cx="3456384" cy="2160112"/>
            <a:chOff x="154208" y="1389723"/>
            <a:chExt cx="2592288" cy="1620084"/>
          </a:xfrm>
        </p:grpSpPr>
        <p:pic>
          <p:nvPicPr>
            <p:cNvPr id="1026" name="Picture 2" descr="C:\Users\KolkH\Dropbox\Schermafdrukken\Schermafdruk 2015-06-10 16.36.2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08" y="1389723"/>
              <a:ext cx="2592288" cy="1620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11560" y="1988616"/>
              <a:ext cx="1581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 smtClean="0"/>
                <a:t>Data</a:t>
              </a:r>
              <a:r>
                <a:rPr lang="nl-NL" dirty="0" smtClean="0"/>
                <a:t>(matrix) (.</a:t>
              </a:r>
              <a:r>
                <a:rPr lang="nl-NL" dirty="0" err="1" smtClean="0"/>
                <a:t>sav</a:t>
              </a:r>
              <a:r>
                <a:rPr lang="nl-NL" dirty="0" smtClean="0"/>
                <a:t>)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14035" y="256851"/>
            <a:ext cx="5899115" cy="2497372"/>
            <a:chOff x="2260526" y="192638"/>
            <a:chExt cx="4424336" cy="187302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526" y="555526"/>
              <a:ext cx="4424336" cy="576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042400" y="192638"/>
              <a:ext cx="5713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Menu</a:t>
              </a:r>
              <a:endParaRPr lang="en-US" dirty="0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4196830" y="1047933"/>
              <a:ext cx="432048" cy="101773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04611" y="3099040"/>
            <a:ext cx="3717963" cy="3444051"/>
            <a:chOff x="3078458" y="2324280"/>
            <a:chExt cx="2788472" cy="258303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458" y="3291830"/>
              <a:ext cx="2788472" cy="161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779912" y="4099574"/>
              <a:ext cx="14176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Syntax file (.</a:t>
              </a:r>
              <a:r>
                <a:rPr lang="nl-NL" dirty="0" err="1" smtClean="0"/>
                <a:t>sps</a:t>
              </a:r>
              <a:r>
                <a:rPr lang="nl-NL" dirty="0" smtClean="0"/>
                <a:t>)</a:t>
              </a:r>
              <a:endParaRPr lang="en-US" dirty="0"/>
            </a:p>
          </p:txBody>
        </p:sp>
        <p:sp>
          <p:nvSpPr>
            <p:cNvPr id="15" name="Down Arrow 14"/>
            <p:cNvSpPr/>
            <p:nvPr/>
          </p:nvSpPr>
          <p:spPr>
            <a:xfrm rot="10800000">
              <a:off x="4192903" y="2324280"/>
              <a:ext cx="432048" cy="96754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own Arrow 15"/>
          <p:cNvSpPr/>
          <p:nvPr/>
        </p:nvSpPr>
        <p:spPr>
          <a:xfrm rot="16200000">
            <a:off x="5804705" y="502278"/>
            <a:ext cx="576064" cy="4861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20807" y="260659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or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523479" y="1867309"/>
            <a:ext cx="3525183" cy="2060804"/>
            <a:chOff x="6392609" y="1400481"/>
            <a:chExt cx="2643887" cy="1545603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2609" y="1400481"/>
              <a:ext cx="2643887" cy="1545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085384" y="2015098"/>
              <a:ext cx="11387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Output (.</a:t>
              </a:r>
              <a:r>
                <a:rPr lang="nl-NL" dirty="0" err="1" smtClean="0"/>
                <a:t>spv</a:t>
              </a:r>
              <a:r>
                <a:rPr lang="nl-NL" dirty="0" smtClean="0"/>
                <a:t>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5952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611" y="1852964"/>
            <a:ext cx="3456384" cy="2160112"/>
            <a:chOff x="154208" y="1389723"/>
            <a:chExt cx="2592288" cy="1620084"/>
          </a:xfrm>
        </p:grpSpPr>
        <p:pic>
          <p:nvPicPr>
            <p:cNvPr id="1026" name="Picture 2" descr="C:\Users\KolkH\Dropbox\Schermafdrukken\Schermafdruk 2015-06-10 16.36.2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08" y="1389723"/>
              <a:ext cx="2592288" cy="1620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11560" y="1988616"/>
              <a:ext cx="1581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 smtClean="0"/>
                <a:t>Data</a:t>
              </a:r>
              <a:r>
                <a:rPr lang="nl-NL" dirty="0" smtClean="0"/>
                <a:t>(matrix) (.</a:t>
              </a:r>
              <a:r>
                <a:rPr lang="nl-NL" dirty="0" err="1" smtClean="0"/>
                <a:t>sav</a:t>
              </a:r>
              <a:r>
                <a:rPr lang="nl-NL" dirty="0" smtClean="0"/>
                <a:t>)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14035" y="256851"/>
            <a:ext cx="5899115" cy="1973532"/>
            <a:chOff x="2260526" y="192638"/>
            <a:chExt cx="4424336" cy="187302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526" y="555526"/>
              <a:ext cx="4424336" cy="576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042400" y="192638"/>
              <a:ext cx="5713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Menu</a:t>
              </a:r>
              <a:endParaRPr lang="en-US" dirty="0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4196830" y="1047933"/>
              <a:ext cx="432048" cy="101773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04611" y="3410765"/>
            <a:ext cx="3717963" cy="3132326"/>
            <a:chOff x="3078458" y="2324280"/>
            <a:chExt cx="2788472" cy="258303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458" y="3291830"/>
              <a:ext cx="2788472" cy="161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779912" y="4099574"/>
              <a:ext cx="14176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Syntax file (.</a:t>
              </a:r>
              <a:r>
                <a:rPr lang="nl-NL" dirty="0" err="1" smtClean="0"/>
                <a:t>sps</a:t>
              </a:r>
              <a:r>
                <a:rPr lang="nl-NL" dirty="0" smtClean="0"/>
                <a:t>)</a:t>
              </a:r>
              <a:endParaRPr lang="en-US" dirty="0"/>
            </a:p>
          </p:txBody>
        </p:sp>
        <p:sp>
          <p:nvSpPr>
            <p:cNvPr id="15" name="Down Arrow 14"/>
            <p:cNvSpPr/>
            <p:nvPr/>
          </p:nvSpPr>
          <p:spPr>
            <a:xfrm rot="10800000">
              <a:off x="4192903" y="2324280"/>
              <a:ext cx="432048" cy="96754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83644" y="266709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or</a:t>
            </a:r>
            <a:endParaRPr lang="en-US" dirty="0"/>
          </a:p>
        </p:txBody>
      </p:sp>
      <p:sp>
        <p:nvSpPr>
          <p:cNvPr id="12" name="U-Turn Arrow 11"/>
          <p:cNvSpPr/>
          <p:nvPr/>
        </p:nvSpPr>
        <p:spPr>
          <a:xfrm rot="5400000">
            <a:off x="5685925" y="199774"/>
            <a:ext cx="1351267" cy="5412486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62890" y="3396985"/>
            <a:ext cx="3125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Transforming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data matrix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275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85799"/>
            <a:ext cx="9753600" cy="731839"/>
          </a:xfrm>
        </p:spPr>
        <p:txBody>
          <a:bodyPr/>
          <a:lstStyle/>
          <a:p>
            <a:r>
              <a:rPr lang="nl-NL" dirty="0" err="1" smtClean="0"/>
              <a:t>Things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go wrong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Datafiles do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contain</a:t>
            </a:r>
            <a:r>
              <a:rPr lang="nl-NL" dirty="0" smtClean="0"/>
              <a:t> </a:t>
            </a:r>
            <a:r>
              <a:rPr lang="nl-NL" dirty="0" err="1" smtClean="0"/>
              <a:t>similar</a:t>
            </a:r>
            <a:r>
              <a:rPr lang="nl-NL" dirty="0" smtClean="0"/>
              <a:t> units of </a:t>
            </a:r>
            <a:r>
              <a:rPr lang="nl-NL" dirty="0" err="1" smtClean="0"/>
              <a:t>observation</a:t>
            </a:r>
            <a:endParaRPr lang="nl-NL" dirty="0" smtClean="0"/>
          </a:p>
          <a:p>
            <a:r>
              <a:rPr lang="nl-NL" dirty="0" smtClean="0"/>
              <a:t>Datafiles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similar</a:t>
            </a:r>
            <a:r>
              <a:rPr lang="nl-NL" dirty="0" smtClean="0"/>
              <a:t> units </a:t>
            </a:r>
            <a:r>
              <a:rPr lang="nl-NL" dirty="0" err="1" smtClean="0"/>
              <a:t>only</a:t>
            </a:r>
            <a:r>
              <a:rPr lang="nl-NL" dirty="0" smtClean="0"/>
              <a:t> </a:t>
            </a:r>
            <a:r>
              <a:rPr lang="nl-NL" dirty="0" err="1" smtClean="0"/>
              <a:t>contain</a:t>
            </a:r>
            <a:r>
              <a:rPr lang="nl-NL" dirty="0" smtClean="0"/>
              <a:t> </a:t>
            </a:r>
            <a:r>
              <a:rPr lang="nl-NL" i="1" dirty="0" err="1" smtClean="0"/>
              <a:t>other</a:t>
            </a:r>
            <a:r>
              <a:rPr lang="nl-NL" dirty="0" smtClean="0"/>
              <a:t> variables</a:t>
            </a:r>
          </a:p>
          <a:p>
            <a:r>
              <a:rPr lang="nl-NL" dirty="0" smtClean="0"/>
              <a:t>Datafiles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similar</a:t>
            </a:r>
            <a:r>
              <a:rPr lang="nl-NL" dirty="0" smtClean="0"/>
              <a:t> units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some</a:t>
            </a:r>
            <a:r>
              <a:rPr lang="nl-NL" dirty="0" smtClean="0"/>
              <a:t> </a:t>
            </a:r>
            <a:r>
              <a:rPr lang="nl-NL" dirty="0" err="1" smtClean="0"/>
              <a:t>identical</a:t>
            </a:r>
            <a:r>
              <a:rPr lang="nl-NL" dirty="0" smtClean="0"/>
              <a:t> variables </a:t>
            </a: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variable</a:t>
            </a:r>
            <a:r>
              <a:rPr lang="nl-NL" dirty="0" smtClean="0"/>
              <a:t> </a:t>
            </a:r>
            <a:r>
              <a:rPr lang="nl-NL" dirty="0" err="1" smtClean="0"/>
              <a:t>names</a:t>
            </a:r>
            <a:endParaRPr lang="nl-N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88C9-877C-4517-A990-E7B7786186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2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T_NL 16-9 new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UT_EN 16-9</Template>
  <TotalTime>280</TotalTime>
  <Words>276</Words>
  <Application>Microsoft Office PowerPoint</Application>
  <PresentationFormat>Widescreen</PresentationFormat>
  <Paragraphs>73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Narrow</vt:lpstr>
      <vt:lpstr>Wingdings</vt:lpstr>
      <vt:lpstr>UT_NL 16-9 new</vt:lpstr>
      <vt:lpstr>Merging data files in SPSS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Things that can go wrong</vt:lpstr>
      <vt:lpstr>PowerPoint Presentation</vt:lpstr>
      <vt:lpstr>PowerPoint Presentation</vt:lpstr>
      <vt:lpstr>Merging data files in SPSS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Rens ten Klooster</dc:creator>
  <cp:lastModifiedBy>Kolk, H. van der (BMS)</cp:lastModifiedBy>
  <cp:revision>41</cp:revision>
  <dcterms:created xsi:type="dcterms:W3CDTF">2015-06-23T15:17:08Z</dcterms:created>
  <dcterms:modified xsi:type="dcterms:W3CDTF">2015-10-09T14:48:22Z</dcterms:modified>
</cp:coreProperties>
</file>