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7" r:id="rId2"/>
  </p:sldMasterIdLst>
  <p:notesMasterIdLst>
    <p:notesMasterId r:id="rId20"/>
  </p:notesMasterIdLst>
  <p:sldIdLst>
    <p:sldId id="337" r:id="rId3"/>
    <p:sldId id="330" r:id="rId4"/>
    <p:sldId id="340" r:id="rId5"/>
    <p:sldId id="360" r:id="rId6"/>
    <p:sldId id="372" r:id="rId7"/>
    <p:sldId id="365" r:id="rId8"/>
    <p:sldId id="363" r:id="rId9"/>
    <p:sldId id="364" r:id="rId10"/>
    <p:sldId id="366" r:id="rId11"/>
    <p:sldId id="361" r:id="rId12"/>
    <p:sldId id="362" r:id="rId13"/>
    <p:sldId id="368" r:id="rId14"/>
    <p:sldId id="369" r:id="rId15"/>
    <p:sldId id="370" r:id="rId16"/>
    <p:sldId id="371" r:id="rId17"/>
    <p:sldId id="373" r:id="rId18"/>
    <p:sldId id="358" r:id="rId19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lk, H. van der (BMS)" initials="KHvd(" lastIdx="1" clrIdx="0">
    <p:extLst>
      <p:ext uri="{19B8F6BF-5375-455C-9EA6-DF929625EA0E}">
        <p15:presenceInfo xmlns:p15="http://schemas.microsoft.com/office/powerpoint/2012/main" userId="S-1-5-21-950020493-2556186422-1790655746-47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93"/>
    <p:restoredTop sz="89800"/>
  </p:normalViewPr>
  <p:slideViewPr>
    <p:cSldViewPr>
      <p:cViewPr varScale="1">
        <p:scale>
          <a:sx n="71" d="100"/>
          <a:sy n="71" d="100"/>
        </p:scale>
        <p:origin x="74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271ACF-271A-4829-A913-416CAB1D8FC1}" type="datetimeFigureOut">
              <a:rPr lang="nl-NL"/>
              <a:pPr>
                <a:defRPr/>
              </a:pPr>
              <a:t>14-06-18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nl-N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79A0FCB-8BC5-48CA-B4CB-45B6E15D73F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0249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4747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9433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1919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55026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11590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8398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05350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45847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7F6948-E8F3-4E14-9B51-8536D711687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2113" y="701675"/>
            <a:ext cx="6113462" cy="3440113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0394" y="4351529"/>
            <a:ext cx="5014893" cy="41421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840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97F6948-E8F3-4E14-9B51-8536D7116876}" type="slidenum">
              <a:rPr lang="en-GB" smtClean="0"/>
              <a:pPr eaLnBrk="1" hangingPunct="1"/>
              <a:t>2</a:t>
            </a:fld>
            <a:endParaRPr lang="en-GB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2113" y="701675"/>
            <a:ext cx="6113462" cy="3440113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0394" y="4351529"/>
            <a:ext cx="5014893" cy="41421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2778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E52DD2-BA66-433C-8882-6698CE30BF49}" type="slidenum">
              <a:rPr lang="en-GB" smtClean="0">
                <a:latin typeface="Arial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>
              <a:latin typeface="Arial" charset="0"/>
              <a:ea typeface="ＭＳ Ｐゴシック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993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2428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1018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0147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6320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8083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55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C33F5-D40C-49E7-859F-365B4419973C}" type="datetimeFigureOut">
              <a:rPr lang="nl-NL"/>
              <a:pPr>
                <a:defRPr/>
              </a:pPr>
              <a:t>14-06-18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97325-8D92-48EA-9770-3D18C936F36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3235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898FA-1DA4-4712-AA90-0AA894F871AD}" type="datetimeFigureOut">
              <a:rPr lang="nl-NL"/>
              <a:pPr>
                <a:defRPr/>
              </a:pPr>
              <a:t>14-06-18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A2FE4-848D-41E3-8F1E-3BEA2250D7F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8048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6A22B-E3AE-411C-9D56-9E640DACF793}" type="datetimeFigureOut">
              <a:rPr lang="nl-NL"/>
              <a:pPr>
                <a:defRPr/>
              </a:pPr>
              <a:t>14-06-18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426A-8536-4EA8-AF74-B36CD6F7D32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7012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00351" y="1644651"/>
            <a:ext cx="9048749" cy="1470025"/>
          </a:xfrm>
        </p:spPr>
        <p:txBody>
          <a:bodyPr lIns="91440"/>
          <a:lstStyle>
            <a:lvl1pPr>
              <a:lnSpc>
                <a:spcPts val="25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RUIMTE VOOR DE TITEL, ARIAL NARROW BOLD 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98233" y="3035301"/>
            <a:ext cx="9050867" cy="1101725"/>
          </a:xfrm>
        </p:spPr>
        <p:txBody>
          <a:bodyPr lIns="91440"/>
          <a:lstStyle>
            <a:lvl1pPr marL="0" indent="0">
              <a:buFont typeface="Wingdings" charset="2"/>
              <a:buNone/>
              <a:defRPr>
                <a:solidFill>
                  <a:schemeClr val="bg1"/>
                </a:solidFill>
                <a:latin typeface="Arial Narrow" charset="0"/>
              </a:defRPr>
            </a:lvl1pPr>
          </a:lstStyle>
          <a:p>
            <a:r>
              <a:rPr lang="nl-NL"/>
              <a:t>RUIMTE VOOR DE SUBTITEL ARIAL NARROW C17/25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nl-NL"/>
              <a:t>OEO intro 5-9-2006: Peter Geurts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 rIns="91440"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/>
            </a:lvl1pPr>
          </a:lstStyle>
          <a:p>
            <a:pPr>
              <a:defRPr/>
            </a:pPr>
            <a:fld id="{47A9579D-0124-4B6A-AC45-C8FD3F4DB8D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3561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965B9F2-73A1-4A92-A825-E9C6B83B910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4256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EA09FEB-DEFF-404B-B958-9DCF38CA570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6395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351618" y="2051051"/>
            <a:ext cx="4643967" cy="356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7198785" y="2051051"/>
            <a:ext cx="4643967" cy="356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5967793-4E97-4561-A77C-E808607CB4F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067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E3921D-8027-42BF-93BA-D42B66CE0C2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1923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8DABB29-0A2C-46FF-8854-4848722E9C4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12508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3A58040-3876-4C33-999B-0A695611878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6690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78787BB-7AA6-42DE-BFC2-2B51A42DF56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416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F15E3-47AC-4E01-82F7-C5889FB5F52D}" type="datetimeFigureOut">
              <a:rPr lang="nl-NL"/>
              <a:pPr>
                <a:defRPr/>
              </a:pPr>
              <a:t>14-06-18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C34DD-F92C-4EDA-B1CA-64983FB426E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5368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CD8E8AD-B564-44CA-9B50-A17684626E0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0326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BBD0D06-0E26-45DD-B833-27522389965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2777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472085" y="363539"/>
            <a:ext cx="2372783" cy="524827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349500" y="363539"/>
            <a:ext cx="6919384" cy="524827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823CEF9-0B42-4541-A68B-EB725185745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43545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49501" y="363538"/>
            <a:ext cx="9495367" cy="1143000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2351618" y="2051051"/>
            <a:ext cx="4643967" cy="3560763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7198785" y="2051051"/>
            <a:ext cx="4643967" cy="3560763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09AAB6D-8BB6-4F4B-BC48-9BB09A2DB82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69642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oud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49501" y="363538"/>
            <a:ext cx="9495367" cy="1143000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351618" y="2051051"/>
            <a:ext cx="4643967" cy="3560763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7198785" y="2051051"/>
            <a:ext cx="4643967" cy="3560763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F4FE5D4-6C96-4C5B-B10D-228EDE9C2C7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841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3A2D2-17B6-48B5-82EA-257DD8F506E0}" type="datetimeFigureOut">
              <a:rPr lang="nl-NL"/>
              <a:pPr>
                <a:defRPr/>
              </a:pPr>
              <a:t>14-06-18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1E1F8-F27B-4C96-A21C-213CDC46A9B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903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2BB20-BB60-45CF-BA50-856F53F86AB4}" type="datetimeFigureOut">
              <a:rPr lang="nl-NL"/>
              <a:pPr>
                <a:defRPr/>
              </a:pPr>
              <a:t>14-06-18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24E9C-99B2-4998-8E97-0E04D2DE0DF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823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AD38-7DF1-4EFA-88D2-3B2296E6C22E}" type="datetimeFigureOut">
              <a:rPr lang="nl-NL"/>
              <a:pPr>
                <a:defRPr/>
              </a:pPr>
              <a:t>14-06-18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2D57A-C306-40A2-80E7-7D6E7C17713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361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D84A4-0F89-405D-8902-DC0EF7978322}" type="datetimeFigureOut">
              <a:rPr lang="nl-NL"/>
              <a:pPr>
                <a:defRPr/>
              </a:pPr>
              <a:t>14-06-18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058ED-BDC1-4901-A7E8-ADE78A26323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233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CA4AE-6429-46EC-BB1C-B0834D952A43}" type="datetimeFigureOut">
              <a:rPr lang="nl-NL"/>
              <a:pPr>
                <a:defRPr/>
              </a:pPr>
              <a:t>14-06-18</a:t>
            </a:fld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BAF60-64C5-4351-A4AD-7FF3B22B0B7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531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EEC71-8944-49FF-9001-38E37D468836}" type="datetimeFigureOut">
              <a:rPr lang="nl-NL"/>
              <a:pPr>
                <a:defRPr/>
              </a:pPr>
              <a:t>14-06-18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3265A-6367-4A42-8546-49AEB9C6058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308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CC719-FDD2-453C-BAF0-41168AA26EF6}" type="datetimeFigureOut">
              <a:rPr lang="nl-NL"/>
              <a:pPr>
                <a:defRPr/>
              </a:pPr>
              <a:t>14-06-18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98E65-5C90-4DDB-9F82-3AE8E630A8D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746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6751EA-A090-4E75-985B-EF932ED71720}" type="datetimeFigureOut">
              <a:rPr lang="nl-NL"/>
              <a:pPr>
                <a:defRPr/>
              </a:pPr>
              <a:t>14-06-18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434144-3C46-4512-954D-5DE744D9AD9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49501" y="363538"/>
            <a:ext cx="94953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51618" y="2051051"/>
            <a:ext cx="9491133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089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45334" y="6400800"/>
            <a:ext cx="49953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500"/>
              </a:lnSpc>
              <a:defRPr sz="1000">
                <a:solidFill>
                  <a:srgbClr val="000000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8E77688-488B-4319-86A2-9FDF543411B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2349501" y="1636713"/>
            <a:ext cx="9842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pic>
        <p:nvPicPr>
          <p:cNvPr id="2054" name="Picture 6" descr="UT_Logo_2400_Black_N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933" y="6335713"/>
            <a:ext cx="265853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</a:defRPr>
      </a:lvl9pPr>
    </p:titleStyle>
    <p:bodyStyle>
      <a:lvl1pPr marL="255588" indent="-255588" algn="l" defTabSz="238125" rtl="0" eaLnBrk="0" fontAlgn="base" hangingPunct="0">
        <a:lnSpc>
          <a:spcPts val="28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538163" indent="-280988" algn="l" defTabSz="238125" rtl="0" eaLnBrk="0" fontAlgn="base" hangingPunct="0">
        <a:lnSpc>
          <a:spcPts val="2800"/>
        </a:lnSpc>
        <a:spcBef>
          <a:spcPct val="20000"/>
        </a:spcBef>
        <a:spcAft>
          <a:spcPct val="0"/>
        </a:spcAft>
        <a:buSzPct val="70000"/>
        <a:buFont typeface="Wingdings" pitchFamily="2" charset="2"/>
        <a:buChar char="q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801688" indent="-238125" algn="l" defTabSz="238125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077913" indent="-250825" algn="l" defTabSz="238125" rtl="0" eaLnBrk="0" fontAlgn="base" hangingPunct="0">
        <a:lnSpc>
          <a:spcPts val="2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1344613" indent="-255588" algn="l" defTabSz="238125" rtl="0" eaLnBrk="0" fontAlgn="base" hangingPunct="0">
        <a:lnSpc>
          <a:spcPts val="2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1801813" indent="-255588" algn="l" defTabSz="238125" rtl="0" fontAlgn="base">
        <a:lnSpc>
          <a:spcPts val="2000"/>
        </a:lnSpc>
        <a:spcBef>
          <a:spcPct val="20000"/>
        </a:spcBef>
        <a:spcAft>
          <a:spcPct val="0"/>
        </a:spcAft>
        <a:buFont typeface="Wingdings" charset="2"/>
        <a:buChar char="§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259013" indent="-255588" algn="l" defTabSz="238125" rtl="0" fontAlgn="base">
        <a:lnSpc>
          <a:spcPts val="2000"/>
        </a:lnSpc>
        <a:spcBef>
          <a:spcPct val="20000"/>
        </a:spcBef>
        <a:spcAft>
          <a:spcPct val="0"/>
        </a:spcAft>
        <a:buFont typeface="Wingdings" charset="2"/>
        <a:buChar char="§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2716213" indent="-255588" algn="l" defTabSz="238125" rtl="0" fontAlgn="base">
        <a:lnSpc>
          <a:spcPts val="2000"/>
        </a:lnSpc>
        <a:spcBef>
          <a:spcPct val="20000"/>
        </a:spcBef>
        <a:spcAft>
          <a:spcPct val="0"/>
        </a:spcAft>
        <a:buFont typeface="Wingdings" charset="2"/>
        <a:buChar char="§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173413" indent="-255588" algn="l" defTabSz="238125" rtl="0" fontAlgn="base">
        <a:lnSpc>
          <a:spcPts val="2000"/>
        </a:lnSpc>
        <a:spcBef>
          <a:spcPct val="20000"/>
        </a:spcBef>
        <a:spcAft>
          <a:spcPct val="0"/>
        </a:spcAft>
        <a:buFont typeface="Wingdings" charset="2"/>
        <a:buChar char="§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In this </a:t>
            </a:r>
            <a:r>
              <a:rPr lang="en-US" dirty="0" err="1"/>
              <a:t>microlecture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/>
              <a:t>Latent traits</a:t>
            </a:r>
          </a:p>
          <a:p>
            <a:endParaRPr lang="en-US" dirty="0"/>
          </a:p>
          <a:p>
            <a:r>
              <a:rPr lang="en-US" dirty="0"/>
              <a:t>Items</a:t>
            </a:r>
          </a:p>
          <a:p>
            <a:r>
              <a:rPr lang="en-US" dirty="0" err="1"/>
              <a:t>Itembank</a:t>
            </a:r>
            <a:endParaRPr lang="en-US" dirty="0"/>
          </a:p>
          <a:p>
            <a:r>
              <a:rPr lang="en-US" dirty="0"/>
              <a:t>Item difficulty</a:t>
            </a:r>
          </a:p>
          <a:p>
            <a:endParaRPr lang="en-US" dirty="0"/>
          </a:p>
          <a:p>
            <a:r>
              <a:rPr lang="en-US" dirty="0"/>
              <a:t>Adaptive testing</a:t>
            </a:r>
          </a:p>
          <a:p>
            <a:r>
              <a:rPr lang="en-US" dirty="0"/>
              <a:t>Computerized adaptive testing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B9F2-73A1-4A92-A825-E9C6B83B910A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7463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9162A-B647-4748-A6E8-BAF2E72FE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The </a:t>
            </a:r>
            <a:r>
              <a:rPr lang="nl-NL" dirty="0" err="1"/>
              <a:t>problem</a:t>
            </a:r>
            <a:r>
              <a:rPr lang="nl-NL" dirty="0"/>
              <a:t>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A7FFE-32BC-0647-ADC0-37179271D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u="sng" dirty="0" err="1"/>
              <a:t>Many</a:t>
            </a:r>
            <a:r>
              <a:rPr lang="nl-NL" dirty="0"/>
              <a:t> items </a:t>
            </a:r>
            <a:r>
              <a:rPr lang="nl-NL" dirty="0" err="1"/>
              <a:t>needed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distinguish</a:t>
            </a:r>
            <a:r>
              <a:rPr lang="nl-NL" dirty="0"/>
              <a:t> </a:t>
            </a:r>
            <a:r>
              <a:rPr lang="nl-NL" dirty="0" err="1"/>
              <a:t>between</a:t>
            </a:r>
            <a:r>
              <a:rPr lang="nl-NL" dirty="0"/>
              <a:t> </a:t>
            </a:r>
            <a:r>
              <a:rPr lang="nl-NL" dirty="0" err="1"/>
              <a:t>respondents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For </a:t>
            </a:r>
            <a:r>
              <a:rPr lang="nl-NL" u="sng" dirty="0" err="1"/>
              <a:t>many</a:t>
            </a:r>
            <a:r>
              <a:rPr lang="nl-NL" dirty="0"/>
              <a:t> latent </a:t>
            </a:r>
            <a:r>
              <a:rPr lang="nl-NL" dirty="0" err="1"/>
              <a:t>traits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Items </a:t>
            </a:r>
            <a:r>
              <a:rPr lang="nl-NL" dirty="0" err="1"/>
              <a:t>need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have a </a:t>
            </a:r>
            <a:r>
              <a:rPr lang="nl-NL" dirty="0" err="1"/>
              <a:t>known</a:t>
            </a:r>
            <a:r>
              <a:rPr lang="nl-NL" dirty="0"/>
              <a:t> </a:t>
            </a:r>
            <a:r>
              <a:rPr lang="nl-NL" dirty="0" err="1"/>
              <a:t>difficulty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a </a:t>
            </a:r>
            <a:r>
              <a:rPr lang="nl-NL" dirty="0" err="1"/>
              <a:t>known</a:t>
            </a:r>
            <a:r>
              <a:rPr lang="nl-NL" dirty="0"/>
              <a:t> </a:t>
            </a:r>
            <a:r>
              <a:rPr lang="nl-NL" dirty="0" err="1"/>
              <a:t>specificity</a:t>
            </a:r>
            <a:r>
              <a:rPr lang="nl-NL" dirty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Items are </a:t>
            </a:r>
            <a:r>
              <a:rPr lang="nl-NL" dirty="0" err="1"/>
              <a:t>seldom</a:t>
            </a:r>
            <a:r>
              <a:rPr lang="nl-NL" dirty="0"/>
              <a:t> ‘</a:t>
            </a:r>
            <a:r>
              <a:rPr lang="nl-NL" dirty="0" err="1"/>
              <a:t>almost</a:t>
            </a:r>
            <a:r>
              <a:rPr lang="nl-NL" dirty="0"/>
              <a:t> perfect’.</a:t>
            </a:r>
          </a:p>
        </p:txBody>
      </p:sp>
    </p:spTree>
    <p:extLst>
      <p:ext uri="{BB962C8B-B14F-4D97-AF65-F5344CB8AC3E}">
        <p14:creationId xmlns:p14="http://schemas.microsoft.com/office/powerpoint/2010/main" val="281040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8DFA4-50CB-0641-A6A4-3D4BE3940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The problem (2)</a:t>
            </a:r>
            <a:endParaRPr lang="nl-NL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5D5A22F-2879-1C4D-9352-BB608A55012E}"/>
              </a:ext>
            </a:extLst>
          </p:cNvPr>
          <p:cNvCxnSpPr>
            <a:cxnSpLocks/>
          </p:cNvCxnSpPr>
          <p:nvPr/>
        </p:nvCxnSpPr>
        <p:spPr>
          <a:xfrm flipV="1">
            <a:off x="1369281" y="5272592"/>
            <a:ext cx="9983303" cy="51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46A356F1-0B5A-024D-A08B-C13A32391A61}"/>
              </a:ext>
            </a:extLst>
          </p:cNvPr>
          <p:cNvSpPr txBox="1"/>
          <p:nvPr/>
        </p:nvSpPr>
        <p:spPr>
          <a:xfrm>
            <a:off x="1487488" y="5661248"/>
            <a:ext cx="862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low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9DB432-B265-6E4C-9A28-89636F2D7EB6}"/>
              </a:ext>
            </a:extLst>
          </p:cNvPr>
          <p:cNvSpPr txBox="1"/>
          <p:nvPr/>
        </p:nvSpPr>
        <p:spPr>
          <a:xfrm>
            <a:off x="9794637" y="5661248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high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67E980A-E3BA-CC4A-8405-3883D1FB4D9B}"/>
              </a:ext>
            </a:extLst>
          </p:cNvPr>
          <p:cNvCxnSpPr>
            <a:cxnSpLocks/>
          </p:cNvCxnSpPr>
          <p:nvPr/>
        </p:nvCxnSpPr>
        <p:spPr>
          <a:xfrm flipV="1">
            <a:off x="1369281" y="1767585"/>
            <a:ext cx="0" cy="3556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AA87163-B870-B849-90B1-58E25FDAA958}"/>
              </a:ext>
            </a:extLst>
          </p:cNvPr>
          <p:cNvSpPr txBox="1"/>
          <p:nvPr/>
        </p:nvSpPr>
        <p:spPr>
          <a:xfrm rot="16200000">
            <a:off x="-134534" y="3199716"/>
            <a:ext cx="19347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Item score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8619A0-B232-4942-9C1F-843C0603798A}"/>
              </a:ext>
            </a:extLst>
          </p:cNvPr>
          <p:cNvSpPr txBox="1"/>
          <p:nvPr/>
        </p:nvSpPr>
        <p:spPr>
          <a:xfrm>
            <a:off x="1001873" y="484631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0B847A-D729-6E40-A8E9-196B280FD739}"/>
              </a:ext>
            </a:extLst>
          </p:cNvPr>
          <p:cNvSpPr txBox="1"/>
          <p:nvPr/>
        </p:nvSpPr>
        <p:spPr>
          <a:xfrm>
            <a:off x="1125234" y="166409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6BBF53-F881-404C-BD19-16799D750701}"/>
              </a:ext>
            </a:extLst>
          </p:cNvPr>
          <p:cNvSpPr txBox="1"/>
          <p:nvPr/>
        </p:nvSpPr>
        <p:spPr>
          <a:xfrm>
            <a:off x="1603457" y="1581925"/>
            <a:ext cx="68952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err="1"/>
              <a:t>Many</a:t>
            </a:r>
            <a:r>
              <a:rPr lang="nl-NL" sz="2800" dirty="0"/>
              <a:t> </a:t>
            </a:r>
            <a:r>
              <a:rPr lang="nl-NL" sz="2800" dirty="0" err="1"/>
              <a:t>difficult</a:t>
            </a:r>
            <a:r>
              <a:rPr lang="nl-NL" sz="2800" dirty="0"/>
              <a:t> </a:t>
            </a:r>
            <a:r>
              <a:rPr lang="nl-NL" sz="2800" dirty="0" err="1"/>
              <a:t>questions</a:t>
            </a:r>
            <a:r>
              <a:rPr lang="nl-NL" sz="2800" dirty="0"/>
              <a:t> </a:t>
            </a:r>
            <a:r>
              <a:rPr lang="nl-NL" sz="2800" dirty="0" err="1"/>
              <a:t>answered</a:t>
            </a:r>
            <a:r>
              <a:rPr lang="nl-NL" sz="2800" dirty="0"/>
              <a:t> </a:t>
            </a:r>
            <a:r>
              <a:rPr lang="nl-NL" sz="2800" i="1" dirty="0" err="1"/>
              <a:t>incorrectly</a:t>
            </a:r>
            <a:r>
              <a:rPr lang="nl-NL" sz="2800" dirty="0"/>
              <a:t>,</a:t>
            </a:r>
          </a:p>
          <a:p>
            <a:r>
              <a:rPr lang="nl-NL" sz="2800" dirty="0"/>
              <a:t>(respondent stress, no </a:t>
            </a:r>
            <a:r>
              <a:rPr lang="nl-NL" sz="2800" dirty="0" err="1"/>
              <a:t>additional</a:t>
            </a:r>
            <a:r>
              <a:rPr lang="nl-NL" sz="2800" dirty="0"/>
              <a:t> information</a:t>
            </a:r>
            <a:r>
              <a:rPr lang="nl-NL" sz="2400" dirty="0"/>
              <a:t>)</a:t>
            </a:r>
          </a:p>
        </p:txBody>
      </p:sp>
      <p:sp>
        <p:nvSpPr>
          <p:cNvPr id="15" name="Down Arrow 14">
            <a:extLst>
              <a:ext uri="{FF2B5EF4-FFF2-40B4-BE49-F238E27FC236}">
                <a16:creationId xmlns:a16="http://schemas.microsoft.com/office/drawing/2014/main" id="{EB1905A3-DE59-3A45-9E85-F838C8FEC9FA}"/>
              </a:ext>
            </a:extLst>
          </p:cNvPr>
          <p:cNvSpPr/>
          <p:nvPr/>
        </p:nvSpPr>
        <p:spPr>
          <a:xfrm rot="10800000">
            <a:off x="1991544" y="3573015"/>
            <a:ext cx="358488" cy="16995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E171B1C-2659-FC4C-A0D9-19EDA55AD923}"/>
              </a:ext>
            </a:extLst>
          </p:cNvPr>
          <p:cNvSpPr txBox="1"/>
          <p:nvPr/>
        </p:nvSpPr>
        <p:spPr>
          <a:xfrm>
            <a:off x="5143158" y="2950205"/>
            <a:ext cx="68898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err="1"/>
              <a:t>Many</a:t>
            </a:r>
            <a:r>
              <a:rPr lang="nl-NL" sz="2800" dirty="0"/>
              <a:t> </a:t>
            </a:r>
            <a:r>
              <a:rPr lang="nl-NL" sz="2800" dirty="0" err="1"/>
              <a:t>simple</a:t>
            </a:r>
            <a:r>
              <a:rPr lang="nl-NL" sz="2800" dirty="0"/>
              <a:t> </a:t>
            </a:r>
            <a:r>
              <a:rPr lang="nl-NL" sz="2800" dirty="0" err="1"/>
              <a:t>questions</a:t>
            </a:r>
            <a:r>
              <a:rPr lang="nl-NL" sz="2800" dirty="0"/>
              <a:t> </a:t>
            </a:r>
            <a:r>
              <a:rPr lang="nl-NL" sz="2800" dirty="0" err="1"/>
              <a:t>answered</a:t>
            </a:r>
            <a:r>
              <a:rPr lang="nl-NL" sz="2800" dirty="0"/>
              <a:t> </a:t>
            </a:r>
            <a:r>
              <a:rPr lang="nl-NL" sz="2800" i="1" dirty="0" err="1"/>
              <a:t>correctly</a:t>
            </a:r>
            <a:r>
              <a:rPr lang="nl-NL" sz="2800" dirty="0"/>
              <a:t>,</a:t>
            </a:r>
          </a:p>
          <a:p>
            <a:r>
              <a:rPr lang="nl-NL" sz="2800" dirty="0"/>
              <a:t>(respondent </a:t>
            </a:r>
            <a:r>
              <a:rPr lang="nl-NL" sz="2800" dirty="0" err="1"/>
              <a:t>bored</a:t>
            </a:r>
            <a:r>
              <a:rPr lang="nl-NL" sz="2800" dirty="0"/>
              <a:t>, no </a:t>
            </a:r>
            <a:r>
              <a:rPr lang="nl-NL" sz="2800" dirty="0" err="1"/>
              <a:t>additional</a:t>
            </a:r>
            <a:r>
              <a:rPr lang="nl-NL" sz="2800" dirty="0"/>
              <a:t> information)</a:t>
            </a:r>
          </a:p>
        </p:txBody>
      </p:sp>
      <p:sp>
        <p:nvSpPr>
          <p:cNvPr id="35" name="Down Arrow 34">
            <a:extLst>
              <a:ext uri="{FF2B5EF4-FFF2-40B4-BE49-F238E27FC236}">
                <a16:creationId xmlns:a16="http://schemas.microsoft.com/office/drawing/2014/main" id="{4685965F-81E2-9341-A120-1B7BBF6C3A14}"/>
              </a:ext>
            </a:extLst>
          </p:cNvPr>
          <p:cNvSpPr/>
          <p:nvPr/>
        </p:nvSpPr>
        <p:spPr>
          <a:xfrm rot="10800000">
            <a:off x="10416480" y="3792568"/>
            <a:ext cx="370736" cy="14495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207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  <p:bldP spid="34" grpId="0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6E9A3-BC1F-374E-8886-D03076885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1391056" cy="1143000"/>
          </a:xfrm>
        </p:spPr>
        <p:txBody>
          <a:bodyPr/>
          <a:lstStyle/>
          <a:p>
            <a:pPr algn="l"/>
            <a:r>
              <a:rPr lang="nl-NL" dirty="0"/>
              <a:t>Solution: </a:t>
            </a:r>
            <a:r>
              <a:rPr lang="nl-NL" dirty="0" err="1"/>
              <a:t>create</a:t>
            </a:r>
            <a:r>
              <a:rPr lang="nl-NL" dirty="0"/>
              <a:t> a large </a:t>
            </a:r>
            <a:r>
              <a:rPr lang="nl-NL" b="1" dirty="0"/>
              <a:t>item bank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C0BB06-4CE8-9B45-AC47-67644A632E74}"/>
              </a:ext>
            </a:extLst>
          </p:cNvPr>
          <p:cNvCxnSpPr>
            <a:cxnSpLocks/>
          </p:cNvCxnSpPr>
          <p:nvPr/>
        </p:nvCxnSpPr>
        <p:spPr>
          <a:xfrm flipV="1">
            <a:off x="1369281" y="5272592"/>
            <a:ext cx="9983303" cy="17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6CA5390-F19E-2A4C-BEC7-BEEB0D24A0A9}"/>
              </a:ext>
            </a:extLst>
          </p:cNvPr>
          <p:cNvSpPr txBox="1"/>
          <p:nvPr/>
        </p:nvSpPr>
        <p:spPr>
          <a:xfrm>
            <a:off x="1487488" y="5661248"/>
            <a:ext cx="862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low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6A6AA6-463C-9E40-AEC5-018A4CE80868}"/>
              </a:ext>
            </a:extLst>
          </p:cNvPr>
          <p:cNvSpPr txBox="1"/>
          <p:nvPr/>
        </p:nvSpPr>
        <p:spPr>
          <a:xfrm>
            <a:off x="9794637" y="5661248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high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74B537-FD06-7141-AC55-B8AEF50AA625}"/>
              </a:ext>
            </a:extLst>
          </p:cNvPr>
          <p:cNvSpPr txBox="1"/>
          <p:nvPr/>
        </p:nvSpPr>
        <p:spPr>
          <a:xfrm>
            <a:off x="1001873" y="484631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0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7DF2C67-45CD-EC40-8A74-61C66FE0CB6F}"/>
              </a:ext>
            </a:extLst>
          </p:cNvPr>
          <p:cNvGrpSpPr/>
          <p:nvPr/>
        </p:nvGrpSpPr>
        <p:grpSpPr>
          <a:xfrm>
            <a:off x="1369281" y="1797462"/>
            <a:ext cx="9767279" cy="3431218"/>
            <a:chOff x="2713124" y="1836418"/>
            <a:chExt cx="9767279" cy="3431218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06B0FEF-13E4-B24D-8CEB-0B953003D577}"/>
                </a:ext>
              </a:extLst>
            </p:cNvPr>
            <p:cNvSpPr/>
            <p:nvPr/>
          </p:nvSpPr>
          <p:spPr>
            <a:xfrm>
              <a:off x="5807968" y="1844824"/>
              <a:ext cx="1944216" cy="3422812"/>
            </a:xfrm>
            <a:custGeom>
              <a:avLst/>
              <a:gdLst>
                <a:gd name="connsiteX0" fmla="*/ 7669530 w 7669530"/>
                <a:gd name="connsiteY0" fmla="*/ 803 h 3555533"/>
                <a:gd name="connsiteX1" fmla="*/ 5166360 w 7669530"/>
                <a:gd name="connsiteY1" fmla="*/ 332273 h 3555533"/>
                <a:gd name="connsiteX2" fmla="*/ 4091940 w 7669530"/>
                <a:gd name="connsiteY2" fmla="*/ 2035343 h 3555533"/>
                <a:gd name="connsiteX3" fmla="*/ 2594610 w 7669530"/>
                <a:gd name="connsiteY3" fmla="*/ 3292643 h 3555533"/>
                <a:gd name="connsiteX4" fmla="*/ 0 w 7669530"/>
                <a:gd name="connsiteY4" fmla="*/ 3555533 h 3555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69530" h="3555533">
                  <a:moveTo>
                    <a:pt x="7669530" y="803"/>
                  </a:moveTo>
                  <a:cubicBezTo>
                    <a:pt x="6716077" y="-3007"/>
                    <a:pt x="5762625" y="-6817"/>
                    <a:pt x="5166360" y="332273"/>
                  </a:cubicBezTo>
                  <a:cubicBezTo>
                    <a:pt x="4570095" y="671363"/>
                    <a:pt x="4520565" y="1541948"/>
                    <a:pt x="4091940" y="2035343"/>
                  </a:cubicBezTo>
                  <a:cubicBezTo>
                    <a:pt x="3663315" y="2528738"/>
                    <a:pt x="3276600" y="3039278"/>
                    <a:pt x="2594610" y="3292643"/>
                  </a:cubicBezTo>
                  <a:cubicBezTo>
                    <a:pt x="1912620" y="3546008"/>
                    <a:pt x="398145" y="3509813"/>
                    <a:pt x="0" y="3555533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40A86B-ECF2-E144-BE90-9A1598AD3BC7}"/>
                </a:ext>
              </a:extLst>
            </p:cNvPr>
            <p:cNvCxnSpPr>
              <a:cxnSpLocks/>
            </p:cNvCxnSpPr>
            <p:nvPr/>
          </p:nvCxnSpPr>
          <p:spPr>
            <a:xfrm>
              <a:off x="7688099" y="1836418"/>
              <a:ext cx="4792304" cy="8406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A3E6578-0F9C-0E4C-B7E2-532F3DE40B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13124" y="5259252"/>
              <a:ext cx="3109769" cy="8384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1387AA3-9CE6-7C47-8680-32FB50EAE50E}"/>
              </a:ext>
            </a:extLst>
          </p:cNvPr>
          <p:cNvGrpSpPr/>
          <p:nvPr/>
        </p:nvGrpSpPr>
        <p:grpSpPr>
          <a:xfrm>
            <a:off x="3287688" y="1805868"/>
            <a:ext cx="7993378" cy="3431218"/>
            <a:chOff x="2713124" y="1836418"/>
            <a:chExt cx="7993378" cy="3431218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234A30B5-08F4-1849-ABEA-AA34413C8EDB}"/>
                </a:ext>
              </a:extLst>
            </p:cNvPr>
            <p:cNvSpPr/>
            <p:nvPr/>
          </p:nvSpPr>
          <p:spPr>
            <a:xfrm>
              <a:off x="5807968" y="1844824"/>
              <a:ext cx="1944216" cy="3422812"/>
            </a:xfrm>
            <a:custGeom>
              <a:avLst/>
              <a:gdLst>
                <a:gd name="connsiteX0" fmla="*/ 7669530 w 7669530"/>
                <a:gd name="connsiteY0" fmla="*/ 803 h 3555533"/>
                <a:gd name="connsiteX1" fmla="*/ 5166360 w 7669530"/>
                <a:gd name="connsiteY1" fmla="*/ 332273 h 3555533"/>
                <a:gd name="connsiteX2" fmla="*/ 4091940 w 7669530"/>
                <a:gd name="connsiteY2" fmla="*/ 2035343 h 3555533"/>
                <a:gd name="connsiteX3" fmla="*/ 2594610 w 7669530"/>
                <a:gd name="connsiteY3" fmla="*/ 3292643 h 3555533"/>
                <a:gd name="connsiteX4" fmla="*/ 0 w 7669530"/>
                <a:gd name="connsiteY4" fmla="*/ 3555533 h 3555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69530" h="3555533">
                  <a:moveTo>
                    <a:pt x="7669530" y="803"/>
                  </a:moveTo>
                  <a:cubicBezTo>
                    <a:pt x="6716077" y="-3007"/>
                    <a:pt x="5762625" y="-6817"/>
                    <a:pt x="5166360" y="332273"/>
                  </a:cubicBezTo>
                  <a:cubicBezTo>
                    <a:pt x="4570095" y="671363"/>
                    <a:pt x="4520565" y="1541948"/>
                    <a:pt x="4091940" y="2035343"/>
                  </a:cubicBezTo>
                  <a:cubicBezTo>
                    <a:pt x="3663315" y="2528738"/>
                    <a:pt x="3276600" y="3039278"/>
                    <a:pt x="2594610" y="3292643"/>
                  </a:cubicBezTo>
                  <a:cubicBezTo>
                    <a:pt x="1912620" y="3546008"/>
                    <a:pt x="398145" y="3509813"/>
                    <a:pt x="0" y="3555533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FA61B4F-ED2B-9449-8414-3B92180825A3}"/>
                </a:ext>
              </a:extLst>
            </p:cNvPr>
            <p:cNvCxnSpPr>
              <a:cxnSpLocks/>
            </p:cNvCxnSpPr>
            <p:nvPr/>
          </p:nvCxnSpPr>
          <p:spPr>
            <a:xfrm>
              <a:off x="7688099" y="1836418"/>
              <a:ext cx="3018403" cy="8406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359260C-1732-E244-8F82-FD15256595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13124" y="5259252"/>
              <a:ext cx="3109769" cy="8384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Freeform 24">
            <a:extLst>
              <a:ext uri="{FF2B5EF4-FFF2-40B4-BE49-F238E27FC236}">
                <a16:creationId xmlns:a16="http://schemas.microsoft.com/office/drawing/2014/main" id="{BC0CCB19-DEDD-4E4D-AC27-4F49A23991F7}"/>
              </a:ext>
            </a:extLst>
          </p:cNvPr>
          <p:cNvSpPr/>
          <p:nvPr/>
        </p:nvSpPr>
        <p:spPr>
          <a:xfrm>
            <a:off x="2238355" y="1815626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680501C-2053-B544-8AD2-D5DC29CE75A9}"/>
              </a:ext>
            </a:extLst>
          </p:cNvPr>
          <p:cNvCxnSpPr>
            <a:cxnSpLocks/>
          </p:cNvCxnSpPr>
          <p:nvPr/>
        </p:nvCxnSpPr>
        <p:spPr>
          <a:xfrm>
            <a:off x="4871347" y="1789078"/>
            <a:ext cx="4792304" cy="8406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66CDBE5-6E2B-2F4D-9849-9734662A532C}"/>
              </a:ext>
            </a:extLst>
          </p:cNvPr>
          <p:cNvCxnSpPr>
            <a:cxnSpLocks/>
          </p:cNvCxnSpPr>
          <p:nvPr/>
        </p:nvCxnSpPr>
        <p:spPr>
          <a:xfrm flipV="1">
            <a:off x="1369281" y="5211914"/>
            <a:ext cx="1636860" cy="60678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>
            <a:extLst>
              <a:ext uri="{FF2B5EF4-FFF2-40B4-BE49-F238E27FC236}">
                <a16:creationId xmlns:a16="http://schemas.microsoft.com/office/drawing/2014/main" id="{D07F8278-417D-6748-9688-85C96D6EAF2E}"/>
              </a:ext>
            </a:extLst>
          </p:cNvPr>
          <p:cNvSpPr/>
          <p:nvPr/>
        </p:nvSpPr>
        <p:spPr>
          <a:xfrm>
            <a:off x="7881250" y="1822658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E0CEF15-FA6D-2845-AEE3-845B52EA650E}"/>
              </a:ext>
            </a:extLst>
          </p:cNvPr>
          <p:cNvCxnSpPr>
            <a:cxnSpLocks/>
            <a:stCxn id="33" idx="0"/>
          </p:cNvCxnSpPr>
          <p:nvPr/>
        </p:nvCxnSpPr>
        <p:spPr>
          <a:xfrm flipV="1">
            <a:off x="9825466" y="1813980"/>
            <a:ext cx="1615064" cy="9451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8D1DBC3-6AA5-F34C-848E-0FBF5CE265CE}"/>
              </a:ext>
            </a:extLst>
          </p:cNvPr>
          <p:cNvCxnSpPr>
            <a:cxnSpLocks/>
          </p:cNvCxnSpPr>
          <p:nvPr/>
        </p:nvCxnSpPr>
        <p:spPr>
          <a:xfrm flipV="1">
            <a:off x="6401470" y="5237108"/>
            <a:ext cx="1636860" cy="5511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>
            <a:extLst>
              <a:ext uri="{FF2B5EF4-FFF2-40B4-BE49-F238E27FC236}">
                <a16:creationId xmlns:a16="http://schemas.microsoft.com/office/drawing/2014/main" id="{B91EBABB-DFD2-0A48-9663-52319D9E2B79}"/>
              </a:ext>
            </a:extLst>
          </p:cNvPr>
          <p:cNvSpPr/>
          <p:nvPr/>
        </p:nvSpPr>
        <p:spPr>
          <a:xfrm>
            <a:off x="2767186" y="1806611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FA1FEED5-E3CB-7A4D-9165-C837087D65C4}"/>
              </a:ext>
            </a:extLst>
          </p:cNvPr>
          <p:cNvSpPr/>
          <p:nvPr/>
        </p:nvSpPr>
        <p:spPr>
          <a:xfrm>
            <a:off x="3296115" y="1796714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8E7C0A15-FC22-D14E-9038-E7EFF63BA862}"/>
              </a:ext>
            </a:extLst>
          </p:cNvPr>
          <p:cNvSpPr/>
          <p:nvPr/>
        </p:nvSpPr>
        <p:spPr>
          <a:xfrm>
            <a:off x="1762878" y="1788249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ABD7D351-AABA-8546-8FD3-5DF4544BDC25}"/>
              </a:ext>
            </a:extLst>
          </p:cNvPr>
          <p:cNvSpPr/>
          <p:nvPr/>
        </p:nvSpPr>
        <p:spPr>
          <a:xfrm>
            <a:off x="4101998" y="1796714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238A8244-11D1-A444-B4A8-94BEC24E9C88}"/>
              </a:ext>
            </a:extLst>
          </p:cNvPr>
          <p:cNvSpPr/>
          <p:nvPr/>
        </p:nvSpPr>
        <p:spPr>
          <a:xfrm>
            <a:off x="8208510" y="1824508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0492A33B-0454-8D45-AA90-525BD27820BF}"/>
              </a:ext>
            </a:extLst>
          </p:cNvPr>
          <p:cNvSpPr/>
          <p:nvPr/>
        </p:nvSpPr>
        <p:spPr>
          <a:xfrm>
            <a:off x="4828554" y="1834794"/>
            <a:ext cx="1972017" cy="3404014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72602B7D-F7DD-B945-920B-2AAB4D1803F5}"/>
              </a:ext>
            </a:extLst>
          </p:cNvPr>
          <p:cNvSpPr/>
          <p:nvPr/>
        </p:nvSpPr>
        <p:spPr>
          <a:xfrm>
            <a:off x="5205143" y="1788512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1C56D5C7-C36E-0D42-9234-CE406831E21B}"/>
              </a:ext>
            </a:extLst>
          </p:cNvPr>
          <p:cNvSpPr/>
          <p:nvPr/>
        </p:nvSpPr>
        <p:spPr>
          <a:xfrm>
            <a:off x="5536730" y="1814964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C30DC1DC-8729-1947-9DE8-3E34C62378B5}"/>
              </a:ext>
            </a:extLst>
          </p:cNvPr>
          <p:cNvSpPr/>
          <p:nvPr/>
        </p:nvSpPr>
        <p:spPr>
          <a:xfrm>
            <a:off x="5851382" y="1788249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A2D23A6E-48C7-D241-8174-4A1AA7FAC1A8}"/>
              </a:ext>
            </a:extLst>
          </p:cNvPr>
          <p:cNvSpPr/>
          <p:nvPr/>
        </p:nvSpPr>
        <p:spPr>
          <a:xfrm>
            <a:off x="6147142" y="1815135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5E36E47C-625C-9A4B-AD86-53CEF97018EC}"/>
              </a:ext>
            </a:extLst>
          </p:cNvPr>
          <p:cNvSpPr/>
          <p:nvPr/>
        </p:nvSpPr>
        <p:spPr>
          <a:xfrm>
            <a:off x="6623442" y="1805868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0DB7184E-365E-C445-903F-BB388D178E7B}"/>
              </a:ext>
            </a:extLst>
          </p:cNvPr>
          <p:cNvSpPr/>
          <p:nvPr/>
        </p:nvSpPr>
        <p:spPr>
          <a:xfrm>
            <a:off x="6932676" y="1799309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47" name="Freeform 46">
            <a:extLst>
              <a:ext uri="{FF2B5EF4-FFF2-40B4-BE49-F238E27FC236}">
                <a16:creationId xmlns:a16="http://schemas.microsoft.com/office/drawing/2014/main" id="{E69289A6-CE9E-BC48-8E76-99760C124FFE}"/>
              </a:ext>
            </a:extLst>
          </p:cNvPr>
          <p:cNvSpPr/>
          <p:nvPr/>
        </p:nvSpPr>
        <p:spPr>
          <a:xfrm>
            <a:off x="7194750" y="1805868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F85EDDA2-07AC-594B-B5B4-DC1DC7830628}"/>
              </a:ext>
            </a:extLst>
          </p:cNvPr>
          <p:cNvSpPr/>
          <p:nvPr/>
        </p:nvSpPr>
        <p:spPr>
          <a:xfrm>
            <a:off x="7424050" y="1834794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49" name="Freeform 48">
            <a:extLst>
              <a:ext uri="{FF2B5EF4-FFF2-40B4-BE49-F238E27FC236}">
                <a16:creationId xmlns:a16="http://schemas.microsoft.com/office/drawing/2014/main" id="{0CB7637D-1C9E-C046-869F-DC3800834061}"/>
              </a:ext>
            </a:extLst>
          </p:cNvPr>
          <p:cNvSpPr/>
          <p:nvPr/>
        </p:nvSpPr>
        <p:spPr>
          <a:xfrm>
            <a:off x="7659727" y="1805868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25D5CEF-203F-064B-A131-959207A165EF}"/>
              </a:ext>
            </a:extLst>
          </p:cNvPr>
          <p:cNvCxnSpPr>
            <a:cxnSpLocks/>
          </p:cNvCxnSpPr>
          <p:nvPr/>
        </p:nvCxnSpPr>
        <p:spPr>
          <a:xfrm>
            <a:off x="3545832" y="1791502"/>
            <a:ext cx="7894698" cy="1802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257C0C4D-8591-2E47-87CA-3E312E822981}"/>
              </a:ext>
            </a:extLst>
          </p:cNvPr>
          <p:cNvSpPr txBox="1"/>
          <p:nvPr/>
        </p:nvSpPr>
        <p:spPr>
          <a:xfrm>
            <a:off x="969449" y="182929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3040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3" grpId="0" animBg="1"/>
      <p:bldP spid="3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6E9A3-BC1F-374E-8886-D03076885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1391056" cy="1143000"/>
          </a:xfrm>
        </p:spPr>
        <p:txBody>
          <a:bodyPr/>
          <a:lstStyle/>
          <a:p>
            <a:pPr algn="l"/>
            <a:r>
              <a:rPr lang="nl-NL" dirty="0"/>
              <a:t>Solution: </a:t>
            </a:r>
            <a:r>
              <a:rPr lang="nl-NL" dirty="0" err="1"/>
              <a:t>use</a:t>
            </a:r>
            <a:r>
              <a:rPr lang="nl-NL" dirty="0"/>
              <a:t> a large </a:t>
            </a:r>
            <a:r>
              <a:rPr lang="nl-NL" b="1" dirty="0"/>
              <a:t>item bank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C0BB06-4CE8-9B45-AC47-67644A632E74}"/>
              </a:ext>
            </a:extLst>
          </p:cNvPr>
          <p:cNvCxnSpPr>
            <a:cxnSpLocks/>
          </p:cNvCxnSpPr>
          <p:nvPr/>
        </p:nvCxnSpPr>
        <p:spPr>
          <a:xfrm flipV="1">
            <a:off x="1369281" y="5272592"/>
            <a:ext cx="9983303" cy="17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6CA5390-F19E-2A4C-BEC7-BEEB0D24A0A9}"/>
              </a:ext>
            </a:extLst>
          </p:cNvPr>
          <p:cNvSpPr txBox="1"/>
          <p:nvPr/>
        </p:nvSpPr>
        <p:spPr>
          <a:xfrm>
            <a:off x="1487488" y="5661248"/>
            <a:ext cx="862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low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6A6AA6-463C-9E40-AEC5-018A4CE80868}"/>
              </a:ext>
            </a:extLst>
          </p:cNvPr>
          <p:cNvSpPr txBox="1"/>
          <p:nvPr/>
        </p:nvSpPr>
        <p:spPr>
          <a:xfrm>
            <a:off x="9794637" y="5661248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high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74B537-FD06-7141-AC55-B8AEF50AA625}"/>
              </a:ext>
            </a:extLst>
          </p:cNvPr>
          <p:cNvSpPr txBox="1"/>
          <p:nvPr/>
        </p:nvSpPr>
        <p:spPr>
          <a:xfrm>
            <a:off x="1001873" y="484631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0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7DF2C67-45CD-EC40-8A74-61C66FE0CB6F}"/>
              </a:ext>
            </a:extLst>
          </p:cNvPr>
          <p:cNvGrpSpPr/>
          <p:nvPr/>
        </p:nvGrpSpPr>
        <p:grpSpPr>
          <a:xfrm>
            <a:off x="1369281" y="1797462"/>
            <a:ext cx="9767279" cy="3431218"/>
            <a:chOff x="2713124" y="1836418"/>
            <a:chExt cx="9767279" cy="3431218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06B0FEF-13E4-B24D-8CEB-0B953003D577}"/>
                </a:ext>
              </a:extLst>
            </p:cNvPr>
            <p:cNvSpPr/>
            <p:nvPr/>
          </p:nvSpPr>
          <p:spPr>
            <a:xfrm>
              <a:off x="5807968" y="1844824"/>
              <a:ext cx="1944216" cy="3422812"/>
            </a:xfrm>
            <a:custGeom>
              <a:avLst/>
              <a:gdLst>
                <a:gd name="connsiteX0" fmla="*/ 7669530 w 7669530"/>
                <a:gd name="connsiteY0" fmla="*/ 803 h 3555533"/>
                <a:gd name="connsiteX1" fmla="*/ 5166360 w 7669530"/>
                <a:gd name="connsiteY1" fmla="*/ 332273 h 3555533"/>
                <a:gd name="connsiteX2" fmla="*/ 4091940 w 7669530"/>
                <a:gd name="connsiteY2" fmla="*/ 2035343 h 3555533"/>
                <a:gd name="connsiteX3" fmla="*/ 2594610 w 7669530"/>
                <a:gd name="connsiteY3" fmla="*/ 3292643 h 3555533"/>
                <a:gd name="connsiteX4" fmla="*/ 0 w 7669530"/>
                <a:gd name="connsiteY4" fmla="*/ 3555533 h 3555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69530" h="3555533">
                  <a:moveTo>
                    <a:pt x="7669530" y="803"/>
                  </a:moveTo>
                  <a:cubicBezTo>
                    <a:pt x="6716077" y="-3007"/>
                    <a:pt x="5762625" y="-6817"/>
                    <a:pt x="5166360" y="332273"/>
                  </a:cubicBezTo>
                  <a:cubicBezTo>
                    <a:pt x="4570095" y="671363"/>
                    <a:pt x="4520565" y="1541948"/>
                    <a:pt x="4091940" y="2035343"/>
                  </a:cubicBezTo>
                  <a:cubicBezTo>
                    <a:pt x="3663315" y="2528738"/>
                    <a:pt x="3276600" y="3039278"/>
                    <a:pt x="2594610" y="3292643"/>
                  </a:cubicBezTo>
                  <a:cubicBezTo>
                    <a:pt x="1912620" y="3546008"/>
                    <a:pt x="398145" y="3509813"/>
                    <a:pt x="0" y="3555533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40A86B-ECF2-E144-BE90-9A1598AD3BC7}"/>
                </a:ext>
              </a:extLst>
            </p:cNvPr>
            <p:cNvCxnSpPr>
              <a:cxnSpLocks/>
            </p:cNvCxnSpPr>
            <p:nvPr/>
          </p:nvCxnSpPr>
          <p:spPr>
            <a:xfrm>
              <a:off x="7688099" y="1836418"/>
              <a:ext cx="4792304" cy="8406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A3E6578-0F9C-0E4C-B7E2-532F3DE40B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13124" y="5259252"/>
              <a:ext cx="3109769" cy="8384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1387AA3-9CE6-7C47-8680-32FB50EAE50E}"/>
              </a:ext>
            </a:extLst>
          </p:cNvPr>
          <p:cNvGrpSpPr/>
          <p:nvPr/>
        </p:nvGrpSpPr>
        <p:grpSpPr>
          <a:xfrm>
            <a:off x="3287688" y="1805868"/>
            <a:ext cx="7993378" cy="3431218"/>
            <a:chOff x="2713124" y="1836418"/>
            <a:chExt cx="7993378" cy="3431218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234A30B5-08F4-1849-ABEA-AA34413C8EDB}"/>
                </a:ext>
              </a:extLst>
            </p:cNvPr>
            <p:cNvSpPr/>
            <p:nvPr/>
          </p:nvSpPr>
          <p:spPr>
            <a:xfrm>
              <a:off x="5807968" y="1844824"/>
              <a:ext cx="1944216" cy="3422812"/>
            </a:xfrm>
            <a:custGeom>
              <a:avLst/>
              <a:gdLst>
                <a:gd name="connsiteX0" fmla="*/ 7669530 w 7669530"/>
                <a:gd name="connsiteY0" fmla="*/ 803 h 3555533"/>
                <a:gd name="connsiteX1" fmla="*/ 5166360 w 7669530"/>
                <a:gd name="connsiteY1" fmla="*/ 332273 h 3555533"/>
                <a:gd name="connsiteX2" fmla="*/ 4091940 w 7669530"/>
                <a:gd name="connsiteY2" fmla="*/ 2035343 h 3555533"/>
                <a:gd name="connsiteX3" fmla="*/ 2594610 w 7669530"/>
                <a:gd name="connsiteY3" fmla="*/ 3292643 h 3555533"/>
                <a:gd name="connsiteX4" fmla="*/ 0 w 7669530"/>
                <a:gd name="connsiteY4" fmla="*/ 3555533 h 3555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69530" h="3555533">
                  <a:moveTo>
                    <a:pt x="7669530" y="803"/>
                  </a:moveTo>
                  <a:cubicBezTo>
                    <a:pt x="6716077" y="-3007"/>
                    <a:pt x="5762625" y="-6817"/>
                    <a:pt x="5166360" y="332273"/>
                  </a:cubicBezTo>
                  <a:cubicBezTo>
                    <a:pt x="4570095" y="671363"/>
                    <a:pt x="4520565" y="1541948"/>
                    <a:pt x="4091940" y="2035343"/>
                  </a:cubicBezTo>
                  <a:cubicBezTo>
                    <a:pt x="3663315" y="2528738"/>
                    <a:pt x="3276600" y="3039278"/>
                    <a:pt x="2594610" y="3292643"/>
                  </a:cubicBezTo>
                  <a:cubicBezTo>
                    <a:pt x="1912620" y="3546008"/>
                    <a:pt x="398145" y="3509813"/>
                    <a:pt x="0" y="3555533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FA61B4F-ED2B-9449-8414-3B92180825A3}"/>
                </a:ext>
              </a:extLst>
            </p:cNvPr>
            <p:cNvCxnSpPr>
              <a:cxnSpLocks/>
            </p:cNvCxnSpPr>
            <p:nvPr/>
          </p:nvCxnSpPr>
          <p:spPr>
            <a:xfrm>
              <a:off x="7688099" y="1836418"/>
              <a:ext cx="3018403" cy="8406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359260C-1732-E244-8F82-FD15256595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13124" y="5259252"/>
              <a:ext cx="3109769" cy="8384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Freeform 24">
            <a:extLst>
              <a:ext uri="{FF2B5EF4-FFF2-40B4-BE49-F238E27FC236}">
                <a16:creationId xmlns:a16="http://schemas.microsoft.com/office/drawing/2014/main" id="{BC0CCB19-DEDD-4E4D-AC27-4F49A23991F7}"/>
              </a:ext>
            </a:extLst>
          </p:cNvPr>
          <p:cNvSpPr/>
          <p:nvPr/>
        </p:nvSpPr>
        <p:spPr>
          <a:xfrm>
            <a:off x="2238355" y="1815626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680501C-2053-B544-8AD2-D5DC29CE75A9}"/>
              </a:ext>
            </a:extLst>
          </p:cNvPr>
          <p:cNvCxnSpPr>
            <a:cxnSpLocks/>
          </p:cNvCxnSpPr>
          <p:nvPr/>
        </p:nvCxnSpPr>
        <p:spPr>
          <a:xfrm>
            <a:off x="4871347" y="1789078"/>
            <a:ext cx="4792304" cy="8406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66CDBE5-6E2B-2F4D-9849-9734662A532C}"/>
              </a:ext>
            </a:extLst>
          </p:cNvPr>
          <p:cNvCxnSpPr>
            <a:cxnSpLocks/>
          </p:cNvCxnSpPr>
          <p:nvPr/>
        </p:nvCxnSpPr>
        <p:spPr>
          <a:xfrm flipV="1">
            <a:off x="1369281" y="5211912"/>
            <a:ext cx="1636860" cy="5511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>
            <a:extLst>
              <a:ext uri="{FF2B5EF4-FFF2-40B4-BE49-F238E27FC236}">
                <a16:creationId xmlns:a16="http://schemas.microsoft.com/office/drawing/2014/main" id="{D07F8278-417D-6748-9688-85C96D6EAF2E}"/>
              </a:ext>
            </a:extLst>
          </p:cNvPr>
          <p:cNvSpPr/>
          <p:nvPr/>
        </p:nvSpPr>
        <p:spPr>
          <a:xfrm>
            <a:off x="7881250" y="1822658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E0CEF15-FA6D-2845-AEE3-845B52EA650E}"/>
              </a:ext>
            </a:extLst>
          </p:cNvPr>
          <p:cNvCxnSpPr>
            <a:cxnSpLocks/>
            <a:stCxn id="33" idx="0"/>
          </p:cNvCxnSpPr>
          <p:nvPr/>
        </p:nvCxnSpPr>
        <p:spPr>
          <a:xfrm flipV="1">
            <a:off x="9825466" y="1813980"/>
            <a:ext cx="1615064" cy="9451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8D1DBC3-6AA5-F34C-848E-0FBF5CE265CE}"/>
              </a:ext>
            </a:extLst>
          </p:cNvPr>
          <p:cNvCxnSpPr>
            <a:cxnSpLocks/>
          </p:cNvCxnSpPr>
          <p:nvPr/>
        </p:nvCxnSpPr>
        <p:spPr>
          <a:xfrm flipV="1">
            <a:off x="6401470" y="5237108"/>
            <a:ext cx="1636860" cy="5511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>
            <a:extLst>
              <a:ext uri="{FF2B5EF4-FFF2-40B4-BE49-F238E27FC236}">
                <a16:creationId xmlns:a16="http://schemas.microsoft.com/office/drawing/2014/main" id="{B91EBABB-DFD2-0A48-9663-52319D9E2B79}"/>
              </a:ext>
            </a:extLst>
          </p:cNvPr>
          <p:cNvSpPr/>
          <p:nvPr/>
        </p:nvSpPr>
        <p:spPr>
          <a:xfrm>
            <a:off x="2767186" y="1806611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FA1FEED5-E3CB-7A4D-9165-C837087D65C4}"/>
              </a:ext>
            </a:extLst>
          </p:cNvPr>
          <p:cNvSpPr/>
          <p:nvPr/>
        </p:nvSpPr>
        <p:spPr>
          <a:xfrm>
            <a:off x="3296115" y="1796714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8E7C0A15-FC22-D14E-9038-E7EFF63BA862}"/>
              </a:ext>
            </a:extLst>
          </p:cNvPr>
          <p:cNvSpPr/>
          <p:nvPr/>
        </p:nvSpPr>
        <p:spPr>
          <a:xfrm>
            <a:off x="1762878" y="1788249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ABD7D351-AABA-8546-8FD3-5DF4544BDC25}"/>
              </a:ext>
            </a:extLst>
          </p:cNvPr>
          <p:cNvSpPr/>
          <p:nvPr/>
        </p:nvSpPr>
        <p:spPr>
          <a:xfrm>
            <a:off x="4101998" y="1796714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238A8244-11D1-A444-B4A8-94BEC24E9C88}"/>
              </a:ext>
            </a:extLst>
          </p:cNvPr>
          <p:cNvSpPr/>
          <p:nvPr/>
        </p:nvSpPr>
        <p:spPr>
          <a:xfrm>
            <a:off x="8208510" y="1824508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0492A33B-0454-8D45-AA90-525BD27820BF}"/>
              </a:ext>
            </a:extLst>
          </p:cNvPr>
          <p:cNvSpPr/>
          <p:nvPr/>
        </p:nvSpPr>
        <p:spPr>
          <a:xfrm>
            <a:off x="4856355" y="1834794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 w="793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72602B7D-F7DD-B945-920B-2AAB4D1803F5}"/>
              </a:ext>
            </a:extLst>
          </p:cNvPr>
          <p:cNvSpPr/>
          <p:nvPr/>
        </p:nvSpPr>
        <p:spPr>
          <a:xfrm>
            <a:off x="5205143" y="1788512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1C56D5C7-C36E-0D42-9234-CE406831E21B}"/>
              </a:ext>
            </a:extLst>
          </p:cNvPr>
          <p:cNvSpPr/>
          <p:nvPr/>
        </p:nvSpPr>
        <p:spPr>
          <a:xfrm>
            <a:off x="5536730" y="1814964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C30DC1DC-8729-1947-9DE8-3E34C62378B5}"/>
              </a:ext>
            </a:extLst>
          </p:cNvPr>
          <p:cNvSpPr/>
          <p:nvPr/>
        </p:nvSpPr>
        <p:spPr>
          <a:xfrm>
            <a:off x="5851382" y="1788249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A2D23A6E-48C7-D241-8174-4A1AA7FAC1A8}"/>
              </a:ext>
            </a:extLst>
          </p:cNvPr>
          <p:cNvSpPr/>
          <p:nvPr/>
        </p:nvSpPr>
        <p:spPr>
          <a:xfrm>
            <a:off x="6147142" y="1815135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5E36E47C-625C-9A4B-AD86-53CEF97018EC}"/>
              </a:ext>
            </a:extLst>
          </p:cNvPr>
          <p:cNvSpPr/>
          <p:nvPr/>
        </p:nvSpPr>
        <p:spPr>
          <a:xfrm>
            <a:off x="6623442" y="1805868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0DB7184E-365E-C445-903F-BB388D178E7B}"/>
              </a:ext>
            </a:extLst>
          </p:cNvPr>
          <p:cNvSpPr/>
          <p:nvPr/>
        </p:nvSpPr>
        <p:spPr>
          <a:xfrm>
            <a:off x="6932676" y="1799309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47" name="Freeform 46">
            <a:extLst>
              <a:ext uri="{FF2B5EF4-FFF2-40B4-BE49-F238E27FC236}">
                <a16:creationId xmlns:a16="http://schemas.microsoft.com/office/drawing/2014/main" id="{E69289A6-CE9E-BC48-8E76-99760C124FFE}"/>
              </a:ext>
            </a:extLst>
          </p:cNvPr>
          <p:cNvSpPr/>
          <p:nvPr/>
        </p:nvSpPr>
        <p:spPr>
          <a:xfrm>
            <a:off x="7194750" y="1805868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F85EDDA2-07AC-594B-B5B4-DC1DC7830628}"/>
              </a:ext>
            </a:extLst>
          </p:cNvPr>
          <p:cNvSpPr/>
          <p:nvPr/>
        </p:nvSpPr>
        <p:spPr>
          <a:xfrm>
            <a:off x="7424050" y="1834794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49" name="Freeform 48">
            <a:extLst>
              <a:ext uri="{FF2B5EF4-FFF2-40B4-BE49-F238E27FC236}">
                <a16:creationId xmlns:a16="http://schemas.microsoft.com/office/drawing/2014/main" id="{0CB7637D-1C9E-C046-869F-DC3800834061}"/>
              </a:ext>
            </a:extLst>
          </p:cNvPr>
          <p:cNvSpPr/>
          <p:nvPr/>
        </p:nvSpPr>
        <p:spPr>
          <a:xfrm>
            <a:off x="7659727" y="1805868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25D5CEF-203F-064B-A131-959207A165EF}"/>
              </a:ext>
            </a:extLst>
          </p:cNvPr>
          <p:cNvCxnSpPr>
            <a:cxnSpLocks/>
          </p:cNvCxnSpPr>
          <p:nvPr/>
        </p:nvCxnSpPr>
        <p:spPr>
          <a:xfrm>
            <a:off x="3545832" y="1791502"/>
            <a:ext cx="7894698" cy="1802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1FDB9481-B762-4746-977E-1D77A82CA96A}"/>
              </a:ext>
            </a:extLst>
          </p:cNvPr>
          <p:cNvCxnSpPr>
            <a:cxnSpLocks/>
          </p:cNvCxnSpPr>
          <p:nvPr/>
        </p:nvCxnSpPr>
        <p:spPr>
          <a:xfrm>
            <a:off x="5111921" y="5622766"/>
            <a:ext cx="6328609" cy="0"/>
          </a:xfrm>
          <a:prstGeom prst="straightConnector1">
            <a:avLst/>
          </a:prstGeom>
          <a:ln w="857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7520EAE-0C2A-A54F-A824-08487EDDE96B}"/>
              </a:ext>
            </a:extLst>
          </p:cNvPr>
          <p:cNvSpPr txBox="1"/>
          <p:nvPr/>
        </p:nvSpPr>
        <p:spPr>
          <a:xfrm>
            <a:off x="5831088" y="4872213"/>
            <a:ext cx="5386859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l-NL" sz="3200" dirty="0" err="1"/>
              <a:t>If</a:t>
            </a:r>
            <a:r>
              <a:rPr lang="nl-NL" sz="3200" dirty="0"/>
              <a:t> correct, select next item </a:t>
            </a:r>
            <a:r>
              <a:rPr lang="nl-NL" sz="3200" dirty="0" err="1"/>
              <a:t>here</a:t>
            </a:r>
            <a:endParaRPr lang="nl-NL" sz="3200" dirty="0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7D7F651-5974-7344-AEBA-6EB5BD8F3767}"/>
              </a:ext>
            </a:extLst>
          </p:cNvPr>
          <p:cNvCxnSpPr>
            <a:cxnSpLocks/>
          </p:cNvCxnSpPr>
          <p:nvPr/>
        </p:nvCxnSpPr>
        <p:spPr>
          <a:xfrm>
            <a:off x="1321117" y="2348880"/>
            <a:ext cx="5542068" cy="0"/>
          </a:xfrm>
          <a:prstGeom prst="straightConnector1">
            <a:avLst/>
          </a:prstGeom>
          <a:ln w="857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A27C0AE9-A270-1442-9E93-FBA69ADE602E}"/>
              </a:ext>
            </a:extLst>
          </p:cNvPr>
          <p:cNvSpPr txBox="1"/>
          <p:nvPr/>
        </p:nvSpPr>
        <p:spPr>
          <a:xfrm>
            <a:off x="1575385" y="2570579"/>
            <a:ext cx="5697842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l-NL" sz="3200" dirty="0" err="1"/>
              <a:t>If</a:t>
            </a:r>
            <a:r>
              <a:rPr lang="nl-NL" sz="3200" dirty="0"/>
              <a:t> incorrect, select next item </a:t>
            </a:r>
            <a:r>
              <a:rPr lang="nl-NL" sz="3200" dirty="0" err="1"/>
              <a:t>here</a:t>
            </a:r>
            <a:endParaRPr lang="nl-NL" sz="3200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CC2DB3C-82B9-A74C-AF3B-CD94495E6EF7}"/>
              </a:ext>
            </a:extLst>
          </p:cNvPr>
          <p:cNvCxnSpPr/>
          <p:nvPr/>
        </p:nvCxnSpPr>
        <p:spPr>
          <a:xfrm flipH="1">
            <a:off x="6046214" y="1196752"/>
            <a:ext cx="3092752" cy="266429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173A592F-C899-5647-B982-F8BE20EBF37F}"/>
              </a:ext>
            </a:extLst>
          </p:cNvPr>
          <p:cNvSpPr txBox="1"/>
          <p:nvPr/>
        </p:nvSpPr>
        <p:spPr>
          <a:xfrm>
            <a:off x="8166858" y="914654"/>
            <a:ext cx="3419269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l-NL" sz="3200" dirty="0" err="1"/>
              <a:t>Very</a:t>
            </a:r>
            <a:r>
              <a:rPr lang="nl-NL" sz="3200" dirty="0"/>
              <a:t> </a:t>
            </a:r>
            <a:r>
              <a:rPr lang="nl-NL" sz="3200" dirty="0" err="1"/>
              <a:t>discriminatory</a:t>
            </a:r>
            <a:endParaRPr lang="nl-NL" sz="32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458FEC7-87FA-9D40-8F75-F8140BB58E7B}"/>
              </a:ext>
            </a:extLst>
          </p:cNvPr>
          <p:cNvSpPr txBox="1"/>
          <p:nvPr/>
        </p:nvSpPr>
        <p:spPr>
          <a:xfrm>
            <a:off x="969449" y="182929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9448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14" grpId="0" animBg="1"/>
      <p:bldP spid="53" grpId="0" animBg="1"/>
      <p:bldP spid="5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6E9A3-BC1F-374E-8886-D03076885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1391056" cy="1143000"/>
          </a:xfrm>
        </p:spPr>
        <p:txBody>
          <a:bodyPr/>
          <a:lstStyle/>
          <a:p>
            <a:pPr algn="l"/>
            <a:r>
              <a:rPr lang="nl-NL" dirty="0"/>
              <a:t>Solution: </a:t>
            </a:r>
            <a:r>
              <a:rPr lang="nl-NL" dirty="0" err="1"/>
              <a:t>use</a:t>
            </a:r>
            <a:r>
              <a:rPr lang="nl-NL" dirty="0"/>
              <a:t> a large </a:t>
            </a:r>
            <a:r>
              <a:rPr lang="nl-NL" b="1" dirty="0"/>
              <a:t>item bank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C0BB06-4CE8-9B45-AC47-67644A632E74}"/>
              </a:ext>
            </a:extLst>
          </p:cNvPr>
          <p:cNvCxnSpPr>
            <a:cxnSpLocks/>
          </p:cNvCxnSpPr>
          <p:nvPr/>
        </p:nvCxnSpPr>
        <p:spPr>
          <a:xfrm flipV="1">
            <a:off x="1369281" y="5272592"/>
            <a:ext cx="9983303" cy="17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6CA5390-F19E-2A4C-BEC7-BEEB0D24A0A9}"/>
              </a:ext>
            </a:extLst>
          </p:cNvPr>
          <p:cNvSpPr txBox="1"/>
          <p:nvPr/>
        </p:nvSpPr>
        <p:spPr>
          <a:xfrm>
            <a:off x="1487488" y="5661248"/>
            <a:ext cx="862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low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6A6AA6-463C-9E40-AEC5-018A4CE80868}"/>
              </a:ext>
            </a:extLst>
          </p:cNvPr>
          <p:cNvSpPr txBox="1"/>
          <p:nvPr/>
        </p:nvSpPr>
        <p:spPr>
          <a:xfrm>
            <a:off x="9794637" y="5661248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high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74B537-FD06-7141-AC55-B8AEF50AA625}"/>
              </a:ext>
            </a:extLst>
          </p:cNvPr>
          <p:cNvSpPr txBox="1"/>
          <p:nvPr/>
        </p:nvSpPr>
        <p:spPr>
          <a:xfrm>
            <a:off x="1001873" y="484631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0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7DF2C67-45CD-EC40-8A74-61C66FE0CB6F}"/>
              </a:ext>
            </a:extLst>
          </p:cNvPr>
          <p:cNvGrpSpPr/>
          <p:nvPr/>
        </p:nvGrpSpPr>
        <p:grpSpPr>
          <a:xfrm>
            <a:off x="1369281" y="1797462"/>
            <a:ext cx="9767279" cy="3431218"/>
            <a:chOff x="2713124" y="1836418"/>
            <a:chExt cx="9767279" cy="3431218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06B0FEF-13E4-B24D-8CEB-0B953003D577}"/>
                </a:ext>
              </a:extLst>
            </p:cNvPr>
            <p:cNvSpPr/>
            <p:nvPr/>
          </p:nvSpPr>
          <p:spPr>
            <a:xfrm>
              <a:off x="5807968" y="1844824"/>
              <a:ext cx="1944216" cy="3422812"/>
            </a:xfrm>
            <a:custGeom>
              <a:avLst/>
              <a:gdLst>
                <a:gd name="connsiteX0" fmla="*/ 7669530 w 7669530"/>
                <a:gd name="connsiteY0" fmla="*/ 803 h 3555533"/>
                <a:gd name="connsiteX1" fmla="*/ 5166360 w 7669530"/>
                <a:gd name="connsiteY1" fmla="*/ 332273 h 3555533"/>
                <a:gd name="connsiteX2" fmla="*/ 4091940 w 7669530"/>
                <a:gd name="connsiteY2" fmla="*/ 2035343 h 3555533"/>
                <a:gd name="connsiteX3" fmla="*/ 2594610 w 7669530"/>
                <a:gd name="connsiteY3" fmla="*/ 3292643 h 3555533"/>
                <a:gd name="connsiteX4" fmla="*/ 0 w 7669530"/>
                <a:gd name="connsiteY4" fmla="*/ 3555533 h 3555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69530" h="3555533">
                  <a:moveTo>
                    <a:pt x="7669530" y="803"/>
                  </a:moveTo>
                  <a:cubicBezTo>
                    <a:pt x="6716077" y="-3007"/>
                    <a:pt x="5762625" y="-6817"/>
                    <a:pt x="5166360" y="332273"/>
                  </a:cubicBezTo>
                  <a:cubicBezTo>
                    <a:pt x="4570095" y="671363"/>
                    <a:pt x="4520565" y="1541948"/>
                    <a:pt x="4091940" y="2035343"/>
                  </a:cubicBezTo>
                  <a:cubicBezTo>
                    <a:pt x="3663315" y="2528738"/>
                    <a:pt x="3276600" y="3039278"/>
                    <a:pt x="2594610" y="3292643"/>
                  </a:cubicBezTo>
                  <a:cubicBezTo>
                    <a:pt x="1912620" y="3546008"/>
                    <a:pt x="398145" y="3509813"/>
                    <a:pt x="0" y="3555533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40A86B-ECF2-E144-BE90-9A1598AD3BC7}"/>
                </a:ext>
              </a:extLst>
            </p:cNvPr>
            <p:cNvCxnSpPr>
              <a:cxnSpLocks/>
            </p:cNvCxnSpPr>
            <p:nvPr/>
          </p:nvCxnSpPr>
          <p:spPr>
            <a:xfrm>
              <a:off x="7688099" y="1836418"/>
              <a:ext cx="4792304" cy="8406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A3E6578-0F9C-0E4C-B7E2-532F3DE40B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13124" y="5259252"/>
              <a:ext cx="3109769" cy="8384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1387AA3-9CE6-7C47-8680-32FB50EAE50E}"/>
              </a:ext>
            </a:extLst>
          </p:cNvPr>
          <p:cNvGrpSpPr/>
          <p:nvPr/>
        </p:nvGrpSpPr>
        <p:grpSpPr>
          <a:xfrm>
            <a:off x="3287688" y="1805868"/>
            <a:ext cx="7993378" cy="3431218"/>
            <a:chOff x="2713124" y="1836418"/>
            <a:chExt cx="7993378" cy="3431218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234A30B5-08F4-1849-ABEA-AA34413C8EDB}"/>
                </a:ext>
              </a:extLst>
            </p:cNvPr>
            <p:cNvSpPr/>
            <p:nvPr/>
          </p:nvSpPr>
          <p:spPr>
            <a:xfrm>
              <a:off x="5807968" y="1844824"/>
              <a:ext cx="1944216" cy="3422812"/>
            </a:xfrm>
            <a:custGeom>
              <a:avLst/>
              <a:gdLst>
                <a:gd name="connsiteX0" fmla="*/ 7669530 w 7669530"/>
                <a:gd name="connsiteY0" fmla="*/ 803 h 3555533"/>
                <a:gd name="connsiteX1" fmla="*/ 5166360 w 7669530"/>
                <a:gd name="connsiteY1" fmla="*/ 332273 h 3555533"/>
                <a:gd name="connsiteX2" fmla="*/ 4091940 w 7669530"/>
                <a:gd name="connsiteY2" fmla="*/ 2035343 h 3555533"/>
                <a:gd name="connsiteX3" fmla="*/ 2594610 w 7669530"/>
                <a:gd name="connsiteY3" fmla="*/ 3292643 h 3555533"/>
                <a:gd name="connsiteX4" fmla="*/ 0 w 7669530"/>
                <a:gd name="connsiteY4" fmla="*/ 3555533 h 3555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69530" h="3555533">
                  <a:moveTo>
                    <a:pt x="7669530" y="803"/>
                  </a:moveTo>
                  <a:cubicBezTo>
                    <a:pt x="6716077" y="-3007"/>
                    <a:pt x="5762625" y="-6817"/>
                    <a:pt x="5166360" y="332273"/>
                  </a:cubicBezTo>
                  <a:cubicBezTo>
                    <a:pt x="4570095" y="671363"/>
                    <a:pt x="4520565" y="1541948"/>
                    <a:pt x="4091940" y="2035343"/>
                  </a:cubicBezTo>
                  <a:cubicBezTo>
                    <a:pt x="3663315" y="2528738"/>
                    <a:pt x="3276600" y="3039278"/>
                    <a:pt x="2594610" y="3292643"/>
                  </a:cubicBezTo>
                  <a:cubicBezTo>
                    <a:pt x="1912620" y="3546008"/>
                    <a:pt x="398145" y="3509813"/>
                    <a:pt x="0" y="3555533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FA61B4F-ED2B-9449-8414-3B92180825A3}"/>
                </a:ext>
              </a:extLst>
            </p:cNvPr>
            <p:cNvCxnSpPr>
              <a:cxnSpLocks/>
            </p:cNvCxnSpPr>
            <p:nvPr/>
          </p:nvCxnSpPr>
          <p:spPr>
            <a:xfrm>
              <a:off x="7688099" y="1836418"/>
              <a:ext cx="3018403" cy="8406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359260C-1732-E244-8F82-FD15256595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13124" y="5259252"/>
              <a:ext cx="3109769" cy="8384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Freeform 24">
            <a:extLst>
              <a:ext uri="{FF2B5EF4-FFF2-40B4-BE49-F238E27FC236}">
                <a16:creationId xmlns:a16="http://schemas.microsoft.com/office/drawing/2014/main" id="{BC0CCB19-DEDD-4E4D-AC27-4F49A23991F7}"/>
              </a:ext>
            </a:extLst>
          </p:cNvPr>
          <p:cNvSpPr/>
          <p:nvPr/>
        </p:nvSpPr>
        <p:spPr>
          <a:xfrm>
            <a:off x="2238355" y="1815626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680501C-2053-B544-8AD2-D5DC29CE75A9}"/>
              </a:ext>
            </a:extLst>
          </p:cNvPr>
          <p:cNvCxnSpPr>
            <a:cxnSpLocks/>
          </p:cNvCxnSpPr>
          <p:nvPr/>
        </p:nvCxnSpPr>
        <p:spPr>
          <a:xfrm>
            <a:off x="4871347" y="1789078"/>
            <a:ext cx="4792304" cy="8406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66CDBE5-6E2B-2F4D-9849-9734662A532C}"/>
              </a:ext>
            </a:extLst>
          </p:cNvPr>
          <p:cNvCxnSpPr>
            <a:cxnSpLocks/>
          </p:cNvCxnSpPr>
          <p:nvPr/>
        </p:nvCxnSpPr>
        <p:spPr>
          <a:xfrm flipV="1">
            <a:off x="1369281" y="5211912"/>
            <a:ext cx="1636860" cy="5511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>
            <a:extLst>
              <a:ext uri="{FF2B5EF4-FFF2-40B4-BE49-F238E27FC236}">
                <a16:creationId xmlns:a16="http://schemas.microsoft.com/office/drawing/2014/main" id="{D07F8278-417D-6748-9688-85C96D6EAF2E}"/>
              </a:ext>
            </a:extLst>
          </p:cNvPr>
          <p:cNvSpPr/>
          <p:nvPr/>
        </p:nvSpPr>
        <p:spPr>
          <a:xfrm>
            <a:off x="7881250" y="1822658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E0CEF15-FA6D-2845-AEE3-845B52EA650E}"/>
              </a:ext>
            </a:extLst>
          </p:cNvPr>
          <p:cNvCxnSpPr>
            <a:cxnSpLocks/>
            <a:stCxn id="33" idx="0"/>
          </p:cNvCxnSpPr>
          <p:nvPr/>
        </p:nvCxnSpPr>
        <p:spPr>
          <a:xfrm flipV="1">
            <a:off x="9825466" y="1813980"/>
            <a:ext cx="1615064" cy="9451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8D1DBC3-6AA5-F34C-848E-0FBF5CE265CE}"/>
              </a:ext>
            </a:extLst>
          </p:cNvPr>
          <p:cNvCxnSpPr>
            <a:cxnSpLocks/>
          </p:cNvCxnSpPr>
          <p:nvPr/>
        </p:nvCxnSpPr>
        <p:spPr>
          <a:xfrm flipV="1">
            <a:off x="6401470" y="5237108"/>
            <a:ext cx="1636860" cy="5511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>
            <a:extLst>
              <a:ext uri="{FF2B5EF4-FFF2-40B4-BE49-F238E27FC236}">
                <a16:creationId xmlns:a16="http://schemas.microsoft.com/office/drawing/2014/main" id="{B91EBABB-DFD2-0A48-9663-52319D9E2B79}"/>
              </a:ext>
            </a:extLst>
          </p:cNvPr>
          <p:cNvSpPr/>
          <p:nvPr/>
        </p:nvSpPr>
        <p:spPr>
          <a:xfrm>
            <a:off x="2767186" y="1806611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FA1FEED5-E3CB-7A4D-9165-C837087D65C4}"/>
              </a:ext>
            </a:extLst>
          </p:cNvPr>
          <p:cNvSpPr/>
          <p:nvPr/>
        </p:nvSpPr>
        <p:spPr>
          <a:xfrm>
            <a:off x="3296115" y="1796714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8E7C0A15-FC22-D14E-9038-E7EFF63BA862}"/>
              </a:ext>
            </a:extLst>
          </p:cNvPr>
          <p:cNvSpPr/>
          <p:nvPr/>
        </p:nvSpPr>
        <p:spPr>
          <a:xfrm>
            <a:off x="1762878" y="1788249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ABD7D351-AABA-8546-8FD3-5DF4544BDC25}"/>
              </a:ext>
            </a:extLst>
          </p:cNvPr>
          <p:cNvSpPr/>
          <p:nvPr/>
        </p:nvSpPr>
        <p:spPr>
          <a:xfrm>
            <a:off x="4101998" y="1796714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238A8244-11D1-A444-B4A8-94BEC24E9C88}"/>
              </a:ext>
            </a:extLst>
          </p:cNvPr>
          <p:cNvSpPr/>
          <p:nvPr/>
        </p:nvSpPr>
        <p:spPr>
          <a:xfrm>
            <a:off x="8208510" y="1824508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0492A33B-0454-8D45-AA90-525BD27820BF}"/>
              </a:ext>
            </a:extLst>
          </p:cNvPr>
          <p:cNvSpPr/>
          <p:nvPr/>
        </p:nvSpPr>
        <p:spPr>
          <a:xfrm>
            <a:off x="4856355" y="1834794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 w="793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72602B7D-F7DD-B945-920B-2AAB4D1803F5}"/>
              </a:ext>
            </a:extLst>
          </p:cNvPr>
          <p:cNvSpPr/>
          <p:nvPr/>
        </p:nvSpPr>
        <p:spPr>
          <a:xfrm>
            <a:off x="5205143" y="1788512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1C56D5C7-C36E-0D42-9234-CE406831E21B}"/>
              </a:ext>
            </a:extLst>
          </p:cNvPr>
          <p:cNvSpPr/>
          <p:nvPr/>
        </p:nvSpPr>
        <p:spPr>
          <a:xfrm>
            <a:off x="5536730" y="1814964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C30DC1DC-8729-1947-9DE8-3E34C62378B5}"/>
              </a:ext>
            </a:extLst>
          </p:cNvPr>
          <p:cNvSpPr/>
          <p:nvPr/>
        </p:nvSpPr>
        <p:spPr>
          <a:xfrm>
            <a:off x="5851382" y="1788249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A2D23A6E-48C7-D241-8174-4A1AA7FAC1A8}"/>
              </a:ext>
            </a:extLst>
          </p:cNvPr>
          <p:cNvSpPr/>
          <p:nvPr/>
        </p:nvSpPr>
        <p:spPr>
          <a:xfrm>
            <a:off x="6147142" y="1815135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5E36E47C-625C-9A4B-AD86-53CEF97018EC}"/>
              </a:ext>
            </a:extLst>
          </p:cNvPr>
          <p:cNvSpPr/>
          <p:nvPr/>
        </p:nvSpPr>
        <p:spPr>
          <a:xfrm>
            <a:off x="6623442" y="1805868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 w="539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0DB7184E-365E-C445-903F-BB388D178E7B}"/>
              </a:ext>
            </a:extLst>
          </p:cNvPr>
          <p:cNvSpPr/>
          <p:nvPr/>
        </p:nvSpPr>
        <p:spPr>
          <a:xfrm>
            <a:off x="6932676" y="1799309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47" name="Freeform 46">
            <a:extLst>
              <a:ext uri="{FF2B5EF4-FFF2-40B4-BE49-F238E27FC236}">
                <a16:creationId xmlns:a16="http://schemas.microsoft.com/office/drawing/2014/main" id="{E69289A6-CE9E-BC48-8E76-99760C124FFE}"/>
              </a:ext>
            </a:extLst>
          </p:cNvPr>
          <p:cNvSpPr/>
          <p:nvPr/>
        </p:nvSpPr>
        <p:spPr>
          <a:xfrm>
            <a:off x="7194750" y="1805868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F85EDDA2-07AC-594B-B5B4-DC1DC7830628}"/>
              </a:ext>
            </a:extLst>
          </p:cNvPr>
          <p:cNvSpPr/>
          <p:nvPr/>
        </p:nvSpPr>
        <p:spPr>
          <a:xfrm>
            <a:off x="7424050" y="1834794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sp>
        <p:nvSpPr>
          <p:cNvPr id="49" name="Freeform 48">
            <a:extLst>
              <a:ext uri="{FF2B5EF4-FFF2-40B4-BE49-F238E27FC236}">
                <a16:creationId xmlns:a16="http://schemas.microsoft.com/office/drawing/2014/main" id="{0CB7637D-1C9E-C046-869F-DC3800834061}"/>
              </a:ext>
            </a:extLst>
          </p:cNvPr>
          <p:cNvSpPr/>
          <p:nvPr/>
        </p:nvSpPr>
        <p:spPr>
          <a:xfrm>
            <a:off x="7659727" y="1805868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25D5CEF-203F-064B-A131-959207A165EF}"/>
              </a:ext>
            </a:extLst>
          </p:cNvPr>
          <p:cNvCxnSpPr>
            <a:cxnSpLocks/>
          </p:cNvCxnSpPr>
          <p:nvPr/>
        </p:nvCxnSpPr>
        <p:spPr>
          <a:xfrm>
            <a:off x="3545832" y="1791502"/>
            <a:ext cx="7894698" cy="1802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1FDB9481-B762-4746-977E-1D77A82CA96A}"/>
              </a:ext>
            </a:extLst>
          </p:cNvPr>
          <p:cNvCxnSpPr>
            <a:cxnSpLocks/>
          </p:cNvCxnSpPr>
          <p:nvPr/>
        </p:nvCxnSpPr>
        <p:spPr>
          <a:xfrm flipV="1">
            <a:off x="7149359" y="4031780"/>
            <a:ext cx="4291171" cy="38482"/>
          </a:xfrm>
          <a:prstGeom prst="straightConnector1">
            <a:avLst/>
          </a:prstGeom>
          <a:ln w="857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7520EAE-0C2A-A54F-A824-08487EDDE96B}"/>
              </a:ext>
            </a:extLst>
          </p:cNvPr>
          <p:cNvSpPr txBox="1"/>
          <p:nvPr/>
        </p:nvSpPr>
        <p:spPr>
          <a:xfrm>
            <a:off x="7120009" y="4281387"/>
            <a:ext cx="4723409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l-NL" sz="3200" dirty="0" err="1"/>
              <a:t>If</a:t>
            </a:r>
            <a:r>
              <a:rPr lang="nl-NL" sz="3200" dirty="0"/>
              <a:t> correct, select item </a:t>
            </a:r>
            <a:r>
              <a:rPr lang="nl-NL" sz="3200" dirty="0" err="1"/>
              <a:t>here</a:t>
            </a:r>
            <a:endParaRPr lang="nl-NL" sz="3200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CC2DB3C-82B9-A74C-AF3B-CD94495E6EF7}"/>
              </a:ext>
            </a:extLst>
          </p:cNvPr>
          <p:cNvCxnSpPr>
            <a:cxnSpLocks/>
          </p:cNvCxnSpPr>
          <p:nvPr/>
        </p:nvCxnSpPr>
        <p:spPr>
          <a:xfrm flipH="1">
            <a:off x="7815892" y="1196752"/>
            <a:ext cx="1323074" cy="2349448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173A592F-C899-5647-B982-F8BE20EBF37F}"/>
              </a:ext>
            </a:extLst>
          </p:cNvPr>
          <p:cNvSpPr txBox="1"/>
          <p:nvPr/>
        </p:nvSpPr>
        <p:spPr>
          <a:xfrm>
            <a:off x="8345012" y="318665"/>
            <a:ext cx="3419269" cy="107721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l-NL" sz="3200" dirty="0" err="1"/>
              <a:t>Very</a:t>
            </a:r>
            <a:r>
              <a:rPr lang="nl-NL" sz="3200" dirty="0"/>
              <a:t> </a:t>
            </a:r>
            <a:r>
              <a:rPr lang="nl-NL" sz="3200" dirty="0" err="1"/>
              <a:t>discriminatory</a:t>
            </a:r>
            <a:endParaRPr lang="nl-NL" sz="3200" dirty="0"/>
          </a:p>
          <a:p>
            <a:r>
              <a:rPr lang="nl-NL" sz="3200" dirty="0" err="1"/>
              <a:t>for</a:t>
            </a:r>
            <a:r>
              <a:rPr lang="nl-NL" sz="3200" dirty="0"/>
              <a:t> </a:t>
            </a:r>
            <a:r>
              <a:rPr lang="nl-NL" sz="3200" dirty="0" err="1"/>
              <a:t>this</a:t>
            </a:r>
            <a:r>
              <a:rPr lang="nl-NL" sz="3200" dirty="0"/>
              <a:t> </a:t>
            </a:r>
            <a:r>
              <a:rPr lang="nl-NL" sz="3200" dirty="0" err="1"/>
              <a:t>group</a:t>
            </a:r>
            <a:endParaRPr lang="nl-NL" sz="3200" dirty="0"/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1FBBB57D-FE7E-3345-80CA-B52BFD23EC00}"/>
              </a:ext>
            </a:extLst>
          </p:cNvPr>
          <p:cNvCxnSpPr>
            <a:cxnSpLocks/>
          </p:cNvCxnSpPr>
          <p:nvPr/>
        </p:nvCxnSpPr>
        <p:spPr>
          <a:xfrm>
            <a:off x="4856355" y="5040467"/>
            <a:ext cx="3235003" cy="0"/>
          </a:xfrm>
          <a:prstGeom prst="straightConnector1">
            <a:avLst/>
          </a:prstGeom>
          <a:ln w="857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BC7E0A6D-ED7E-0740-83EF-D275F343887B}"/>
              </a:ext>
            </a:extLst>
          </p:cNvPr>
          <p:cNvSpPr txBox="1"/>
          <p:nvPr/>
        </p:nvSpPr>
        <p:spPr>
          <a:xfrm>
            <a:off x="4079713" y="5262166"/>
            <a:ext cx="571492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3200" dirty="0" err="1"/>
              <a:t>If</a:t>
            </a:r>
            <a:r>
              <a:rPr lang="nl-NL" sz="3200" dirty="0"/>
              <a:t> incorrect, select next item </a:t>
            </a:r>
            <a:r>
              <a:rPr lang="nl-NL" sz="3200" dirty="0" err="1"/>
              <a:t>here</a:t>
            </a:r>
            <a:endParaRPr lang="nl-NL" sz="32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97467B4-F8B5-A74A-8CD2-979D9309B9FE}"/>
              </a:ext>
            </a:extLst>
          </p:cNvPr>
          <p:cNvSpPr txBox="1"/>
          <p:nvPr/>
        </p:nvSpPr>
        <p:spPr>
          <a:xfrm>
            <a:off x="969449" y="182929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1272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14" grpId="0" animBg="1"/>
      <p:bldP spid="54" grpId="0" animBg="1"/>
      <p:bldP spid="5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0B7A3-202A-AC40-B595-BF22F4A8C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err="1"/>
              <a:t>Adaptive</a:t>
            </a:r>
            <a:r>
              <a:rPr lang="nl-NL" dirty="0"/>
              <a:t> </a:t>
            </a:r>
            <a:r>
              <a:rPr lang="nl-NL" dirty="0" err="1"/>
              <a:t>testing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193CE-00CA-2546-926C-FCFB44D9F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Computers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used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do </a:t>
            </a:r>
            <a:r>
              <a:rPr lang="nl-NL" dirty="0" err="1"/>
              <a:t>this</a:t>
            </a:r>
            <a:r>
              <a:rPr lang="nl-NL" dirty="0"/>
              <a:t>: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i="1" dirty="0" err="1"/>
              <a:t>Computerized</a:t>
            </a:r>
            <a:r>
              <a:rPr lang="nl-NL" b="1" i="1" dirty="0"/>
              <a:t> </a:t>
            </a:r>
            <a:r>
              <a:rPr lang="nl-NL" b="1" i="1" dirty="0" err="1"/>
              <a:t>Adaptive</a:t>
            </a:r>
            <a:r>
              <a:rPr lang="nl-NL" b="1" i="1" dirty="0"/>
              <a:t> </a:t>
            </a:r>
            <a:r>
              <a:rPr lang="nl-NL" b="1" i="1" dirty="0" err="1"/>
              <a:t>Testing</a:t>
            </a:r>
            <a:r>
              <a:rPr lang="nl-NL" b="1" i="1" dirty="0"/>
              <a:t> </a:t>
            </a:r>
            <a:r>
              <a:rPr lang="nl-NL" dirty="0"/>
              <a:t>(CAT)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err="1"/>
              <a:t>Explanation</a:t>
            </a:r>
            <a:r>
              <a:rPr lang="nl-NL" dirty="0"/>
              <a:t> was </a:t>
            </a:r>
            <a:r>
              <a:rPr lang="nl-NL" u="sng" dirty="0" err="1"/>
              <a:t>deterministic</a:t>
            </a:r>
            <a:r>
              <a:rPr lang="nl-NL" dirty="0"/>
              <a:t>, CAT </a:t>
            </a:r>
            <a:r>
              <a:rPr lang="nl-NL" dirty="0" err="1"/>
              <a:t>also</a:t>
            </a:r>
            <a:r>
              <a:rPr lang="nl-NL" dirty="0"/>
              <a:t> </a:t>
            </a:r>
            <a:r>
              <a:rPr lang="nl-NL" dirty="0" err="1"/>
              <a:t>allows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u="sng" dirty="0" err="1"/>
              <a:t>probabilistic</a:t>
            </a:r>
            <a:r>
              <a:rPr lang="nl-NL" dirty="0"/>
              <a:t> </a:t>
            </a:r>
            <a:r>
              <a:rPr lang="nl-NL" dirty="0" err="1"/>
              <a:t>testing</a:t>
            </a:r>
            <a:r>
              <a:rPr lang="nl-NL" dirty="0"/>
              <a:t>, </a:t>
            </a:r>
            <a:r>
              <a:rPr lang="nl-NL" dirty="0" err="1"/>
              <a:t>taking</a:t>
            </a:r>
            <a:r>
              <a:rPr lang="nl-NL" dirty="0"/>
              <a:t> </a:t>
            </a:r>
            <a:r>
              <a:rPr lang="nl-NL" dirty="0" err="1"/>
              <a:t>into</a:t>
            </a:r>
            <a:r>
              <a:rPr lang="nl-NL" dirty="0"/>
              <a:t> account </a:t>
            </a:r>
            <a:r>
              <a:rPr lang="nl-NL" dirty="0" err="1"/>
              <a:t>that</a:t>
            </a:r>
            <a:r>
              <a:rPr lang="nl-NL" dirty="0"/>
              <a:t> </a:t>
            </a:r>
            <a:r>
              <a:rPr lang="nl-NL" dirty="0" err="1"/>
              <a:t>people</a:t>
            </a:r>
            <a:r>
              <a:rPr lang="nl-NL" dirty="0"/>
              <a:t> make mistakes, </a:t>
            </a:r>
            <a:r>
              <a:rPr lang="nl-NL" dirty="0" err="1"/>
              <a:t>sometimes</a:t>
            </a:r>
            <a:r>
              <a:rPr lang="nl-NL" dirty="0"/>
              <a:t> </a:t>
            </a:r>
            <a:r>
              <a:rPr lang="nl-NL" dirty="0" err="1"/>
              <a:t>guess</a:t>
            </a:r>
            <a:r>
              <a:rPr lang="nl-NL" dirty="0"/>
              <a:t> </a:t>
            </a:r>
            <a:r>
              <a:rPr lang="nl-NL" dirty="0" err="1"/>
              <a:t>answers</a:t>
            </a:r>
            <a:r>
              <a:rPr lang="nl-NL" dirty="0"/>
              <a:t> </a:t>
            </a:r>
            <a:r>
              <a:rPr lang="nl-NL" dirty="0" err="1"/>
              <a:t>correctly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235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71E98-4FC2-2345-B9B5-7FD35A549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In </a:t>
            </a:r>
            <a:r>
              <a:rPr lang="nl-NL" dirty="0" err="1"/>
              <a:t>this</a:t>
            </a:r>
            <a:r>
              <a:rPr lang="nl-NL" dirty="0"/>
              <a:t> micro </a:t>
            </a:r>
            <a:r>
              <a:rPr lang="nl-NL"/>
              <a:t>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1A22A-8399-594E-BB89-3E61C28A2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Latent traits</a:t>
            </a:r>
          </a:p>
          <a:p>
            <a:endParaRPr lang="en-US" dirty="0"/>
          </a:p>
          <a:p>
            <a:r>
              <a:rPr lang="en-US" dirty="0"/>
              <a:t>Items</a:t>
            </a:r>
          </a:p>
          <a:p>
            <a:r>
              <a:rPr lang="en-US" dirty="0" err="1"/>
              <a:t>Itembank</a:t>
            </a:r>
            <a:endParaRPr lang="en-US" dirty="0"/>
          </a:p>
          <a:p>
            <a:r>
              <a:rPr lang="en-US" dirty="0"/>
              <a:t>Item difficulty</a:t>
            </a:r>
          </a:p>
          <a:p>
            <a:endParaRPr lang="en-US" dirty="0"/>
          </a:p>
          <a:p>
            <a:r>
              <a:rPr lang="en-US" dirty="0"/>
              <a:t>Adaptive testing</a:t>
            </a:r>
          </a:p>
          <a:p>
            <a:r>
              <a:rPr lang="en-US" dirty="0"/>
              <a:t>Computerized adaptive testing</a:t>
            </a:r>
          </a:p>
        </p:txBody>
      </p:sp>
    </p:spTree>
    <p:extLst>
      <p:ext uri="{BB962C8B-B14F-4D97-AF65-F5344CB8AC3E}">
        <p14:creationId xmlns:p14="http://schemas.microsoft.com/office/powerpoint/2010/main" val="3038267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C8B34FE-12AA-E848-872F-178BFE8CBD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/>
              <a:t>Computerized Adaptive Testing (CAT)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916240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C8B34FE-12AA-E848-872F-178BFE8CBD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/>
              <a:t>Computerized Adaptive Testing (CAT)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247168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b="0" dirty="0"/>
              <a:t>Example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B3386D-F2B6-444F-AE64-C56884E4B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GB" dirty="0"/>
              <a:t>A school advice after lower education</a:t>
            </a:r>
          </a:p>
          <a:p>
            <a:pPr marL="0" indent="0" eaLnBrk="1" hangingPunct="1">
              <a:buNone/>
            </a:pPr>
            <a:endParaRPr lang="en-GB" dirty="0"/>
          </a:p>
          <a:p>
            <a:pPr marL="0" indent="0" eaLnBrk="1" hangingPunct="1">
              <a:buNone/>
            </a:pPr>
            <a:r>
              <a:rPr lang="en-GB" dirty="0"/>
              <a:t>Knowledge in various domains (latent traits)?</a:t>
            </a:r>
          </a:p>
          <a:p>
            <a:pPr marL="0" indent="0" eaLnBrk="1" hangingPunct="1">
              <a:buNone/>
            </a:pPr>
            <a:endParaRPr lang="en-GB" dirty="0"/>
          </a:p>
          <a:p>
            <a:pPr marL="0" indent="0" eaLnBrk="1" hangingPunct="1">
              <a:buNone/>
            </a:pPr>
            <a:r>
              <a:rPr lang="en-GB" dirty="0"/>
              <a:t>Many and big differences between children</a:t>
            </a:r>
          </a:p>
          <a:p>
            <a:pPr marL="0" indent="0" eaLnBrk="1" hangingPunct="1">
              <a:buNone/>
            </a:pPr>
            <a:endParaRPr lang="en-GB" dirty="0"/>
          </a:p>
          <a:p>
            <a:pPr marL="0" indent="0" eaLnBrk="1" hangingPunct="1">
              <a:buNone/>
            </a:pPr>
            <a:r>
              <a:rPr lang="en-GB" dirty="0"/>
              <a:t>Items mainly dichotomous, no guessing (correct/incorrect)</a:t>
            </a:r>
          </a:p>
          <a:p>
            <a:pPr marL="0" indent="0" eaLnBrk="1" hangingPunct="1">
              <a:buNone/>
            </a:pPr>
            <a:endParaRPr lang="en-GB" dirty="0"/>
          </a:p>
          <a:p>
            <a:pPr marL="0" indent="0" eaLnBrk="1" hangingPunct="1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3766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BAB83-59F6-6643-9A0F-291636C3A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err="1"/>
              <a:t>Measuring</a:t>
            </a:r>
            <a:r>
              <a:rPr lang="nl-NL" dirty="0"/>
              <a:t> a latent </a:t>
            </a:r>
            <a:r>
              <a:rPr lang="nl-NL" dirty="0" err="1"/>
              <a:t>trait</a:t>
            </a:r>
            <a:endParaRPr lang="nl-NL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440E376-62F9-4A4A-A00A-8D6CFBE9AA11}"/>
              </a:ext>
            </a:extLst>
          </p:cNvPr>
          <p:cNvCxnSpPr/>
          <p:nvPr/>
        </p:nvCxnSpPr>
        <p:spPr>
          <a:xfrm>
            <a:off x="839416" y="2924944"/>
            <a:ext cx="1074298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MagnifyingGlass">
            <a:extLst>
              <a:ext uri="{FF2B5EF4-FFF2-40B4-BE49-F238E27FC236}">
                <a16:creationId xmlns:a16="http://schemas.microsoft.com/office/drawing/2014/main" id="{90875C5E-ABC5-AB4B-A892-58094B3353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593481">
            <a:off x="3143672" y="3429000"/>
            <a:ext cx="4176464" cy="4176464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C2D20C2-022B-B249-A02F-5C0A60DAE7ED}"/>
              </a:ext>
            </a:extLst>
          </p:cNvPr>
          <p:cNvCxnSpPr/>
          <p:nvPr/>
        </p:nvCxnSpPr>
        <p:spPr>
          <a:xfrm>
            <a:off x="3719736" y="5229200"/>
            <a:ext cx="2088232" cy="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6B45BED-72AF-6D4F-9942-E5E21000004D}"/>
              </a:ext>
            </a:extLst>
          </p:cNvPr>
          <p:cNvCxnSpPr>
            <a:cxnSpLocks/>
          </p:cNvCxnSpPr>
          <p:nvPr/>
        </p:nvCxnSpPr>
        <p:spPr>
          <a:xfrm flipV="1">
            <a:off x="3719736" y="2924944"/>
            <a:ext cx="3168352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B4B1FC4-6A61-6A47-8D0F-B52058997D39}"/>
              </a:ext>
            </a:extLst>
          </p:cNvPr>
          <p:cNvCxnSpPr>
            <a:cxnSpLocks/>
          </p:cNvCxnSpPr>
          <p:nvPr/>
        </p:nvCxnSpPr>
        <p:spPr>
          <a:xfrm flipH="1">
            <a:off x="5807968" y="2924944"/>
            <a:ext cx="1512168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phic 20" descr="MagnifyingGlass">
            <a:extLst>
              <a:ext uri="{FF2B5EF4-FFF2-40B4-BE49-F238E27FC236}">
                <a16:creationId xmlns:a16="http://schemas.microsoft.com/office/drawing/2014/main" id="{B9442405-7EA6-4444-951F-41C6F04E0B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18920" y="2551946"/>
            <a:ext cx="914400" cy="9144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94C846FE-DFAD-624D-BD02-6C4ECE849192}"/>
              </a:ext>
            </a:extLst>
          </p:cNvPr>
          <p:cNvSpPr txBox="1"/>
          <p:nvPr/>
        </p:nvSpPr>
        <p:spPr>
          <a:xfrm>
            <a:off x="7622579" y="4291914"/>
            <a:ext cx="39403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err="1"/>
              <a:t>Subtle</a:t>
            </a:r>
            <a:r>
              <a:rPr lang="nl-NL" sz="3600" dirty="0"/>
              <a:t> </a:t>
            </a:r>
            <a:r>
              <a:rPr lang="nl-NL" sz="3600" dirty="0" err="1"/>
              <a:t>differences</a:t>
            </a:r>
            <a:endParaRPr lang="nl-NL" sz="3600" dirty="0"/>
          </a:p>
          <a:p>
            <a:r>
              <a:rPr lang="nl-NL" sz="3600" dirty="0" err="1"/>
              <a:t>Between</a:t>
            </a:r>
            <a:r>
              <a:rPr lang="nl-NL" sz="3600" dirty="0"/>
              <a:t> </a:t>
            </a:r>
            <a:r>
              <a:rPr lang="nl-NL" sz="3600" dirty="0" err="1"/>
              <a:t>individuals</a:t>
            </a:r>
            <a:endParaRPr lang="nl-NL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26EFD1-642D-1844-BA9F-21AD45C24FE6}"/>
              </a:ext>
            </a:extLst>
          </p:cNvPr>
          <p:cNvSpPr txBox="1"/>
          <p:nvPr/>
        </p:nvSpPr>
        <p:spPr>
          <a:xfrm>
            <a:off x="839416" y="2383543"/>
            <a:ext cx="710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low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5DCEBA-08C1-024B-82B2-AB4956AA4110}"/>
              </a:ext>
            </a:extLst>
          </p:cNvPr>
          <p:cNvSpPr txBox="1"/>
          <p:nvPr/>
        </p:nvSpPr>
        <p:spPr>
          <a:xfrm>
            <a:off x="11163328" y="2440196"/>
            <a:ext cx="813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high</a:t>
            </a:r>
          </a:p>
        </p:txBody>
      </p:sp>
    </p:spTree>
    <p:extLst>
      <p:ext uri="{BB962C8B-B14F-4D97-AF65-F5344CB8AC3E}">
        <p14:creationId xmlns:p14="http://schemas.microsoft.com/office/powerpoint/2010/main" val="308791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6E9A3-BC1F-374E-8886-D03076885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An </a:t>
            </a:r>
            <a:r>
              <a:rPr lang="nl-NL" u="sng" dirty="0" err="1"/>
              <a:t>almost</a:t>
            </a:r>
            <a:r>
              <a:rPr lang="nl-NL" u="sng" dirty="0"/>
              <a:t> perfect item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distinguish</a:t>
            </a:r>
            <a:r>
              <a:rPr lang="nl-NL" dirty="0"/>
              <a:t> </a:t>
            </a:r>
            <a:r>
              <a:rPr lang="nl-NL" dirty="0" err="1"/>
              <a:t>between</a:t>
            </a:r>
            <a:r>
              <a:rPr lang="nl-NL" dirty="0"/>
              <a:t> </a:t>
            </a:r>
            <a:r>
              <a:rPr lang="nl-NL" dirty="0" err="1"/>
              <a:t>individuals</a:t>
            </a:r>
            <a:endParaRPr lang="nl-NL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C0BB06-4CE8-9B45-AC47-67644A632E74}"/>
              </a:ext>
            </a:extLst>
          </p:cNvPr>
          <p:cNvCxnSpPr>
            <a:cxnSpLocks/>
          </p:cNvCxnSpPr>
          <p:nvPr/>
        </p:nvCxnSpPr>
        <p:spPr>
          <a:xfrm flipV="1">
            <a:off x="1369281" y="5272592"/>
            <a:ext cx="9983303" cy="51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6CA5390-F19E-2A4C-BEC7-BEEB0D24A0A9}"/>
              </a:ext>
            </a:extLst>
          </p:cNvPr>
          <p:cNvSpPr txBox="1"/>
          <p:nvPr/>
        </p:nvSpPr>
        <p:spPr>
          <a:xfrm>
            <a:off x="1487488" y="5661248"/>
            <a:ext cx="862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low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6A6AA6-463C-9E40-AEC5-018A4CE80868}"/>
              </a:ext>
            </a:extLst>
          </p:cNvPr>
          <p:cNvSpPr txBox="1"/>
          <p:nvPr/>
        </p:nvSpPr>
        <p:spPr>
          <a:xfrm>
            <a:off x="9794637" y="5661248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high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74B537-FD06-7141-AC55-B8AEF50AA625}"/>
              </a:ext>
            </a:extLst>
          </p:cNvPr>
          <p:cNvSpPr txBox="1"/>
          <p:nvPr/>
        </p:nvSpPr>
        <p:spPr>
          <a:xfrm>
            <a:off x="1001873" y="484631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0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7DF2C67-45CD-EC40-8A74-61C66FE0CB6F}"/>
              </a:ext>
            </a:extLst>
          </p:cNvPr>
          <p:cNvGrpSpPr/>
          <p:nvPr/>
        </p:nvGrpSpPr>
        <p:grpSpPr>
          <a:xfrm>
            <a:off x="1366949" y="1805062"/>
            <a:ext cx="9786287" cy="3427015"/>
            <a:chOff x="2713124" y="1840621"/>
            <a:chExt cx="9786287" cy="3427015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06B0FEF-13E4-B24D-8CEB-0B953003D577}"/>
                </a:ext>
              </a:extLst>
            </p:cNvPr>
            <p:cNvSpPr/>
            <p:nvPr/>
          </p:nvSpPr>
          <p:spPr>
            <a:xfrm>
              <a:off x="5807968" y="1844824"/>
              <a:ext cx="1944216" cy="3422812"/>
            </a:xfrm>
            <a:custGeom>
              <a:avLst/>
              <a:gdLst>
                <a:gd name="connsiteX0" fmla="*/ 7669530 w 7669530"/>
                <a:gd name="connsiteY0" fmla="*/ 803 h 3555533"/>
                <a:gd name="connsiteX1" fmla="*/ 5166360 w 7669530"/>
                <a:gd name="connsiteY1" fmla="*/ 332273 h 3555533"/>
                <a:gd name="connsiteX2" fmla="*/ 4091940 w 7669530"/>
                <a:gd name="connsiteY2" fmla="*/ 2035343 h 3555533"/>
                <a:gd name="connsiteX3" fmla="*/ 2594610 w 7669530"/>
                <a:gd name="connsiteY3" fmla="*/ 3292643 h 3555533"/>
                <a:gd name="connsiteX4" fmla="*/ 0 w 7669530"/>
                <a:gd name="connsiteY4" fmla="*/ 3555533 h 3555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69530" h="3555533">
                  <a:moveTo>
                    <a:pt x="7669530" y="803"/>
                  </a:moveTo>
                  <a:cubicBezTo>
                    <a:pt x="6716077" y="-3007"/>
                    <a:pt x="5762625" y="-6817"/>
                    <a:pt x="5166360" y="332273"/>
                  </a:cubicBezTo>
                  <a:cubicBezTo>
                    <a:pt x="4570095" y="671363"/>
                    <a:pt x="4520565" y="1541948"/>
                    <a:pt x="4091940" y="2035343"/>
                  </a:cubicBezTo>
                  <a:cubicBezTo>
                    <a:pt x="3663315" y="2528738"/>
                    <a:pt x="3276600" y="3039278"/>
                    <a:pt x="2594610" y="3292643"/>
                  </a:cubicBezTo>
                  <a:cubicBezTo>
                    <a:pt x="1912620" y="3546008"/>
                    <a:pt x="398145" y="3509813"/>
                    <a:pt x="0" y="3555533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40A86B-ECF2-E144-BE90-9A1598AD3BC7}"/>
                </a:ext>
              </a:extLst>
            </p:cNvPr>
            <p:cNvCxnSpPr>
              <a:cxnSpLocks/>
            </p:cNvCxnSpPr>
            <p:nvPr/>
          </p:nvCxnSpPr>
          <p:spPr>
            <a:xfrm>
              <a:off x="7707107" y="1840621"/>
              <a:ext cx="4792304" cy="8406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A3E6578-0F9C-0E4C-B7E2-532F3DE40B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13124" y="5259252"/>
              <a:ext cx="3109769" cy="8384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231B3492-E28C-1E47-AF8E-400FA260909A}"/>
              </a:ext>
            </a:extLst>
          </p:cNvPr>
          <p:cNvSpPr txBox="1"/>
          <p:nvPr/>
        </p:nvSpPr>
        <p:spPr>
          <a:xfrm>
            <a:off x="969449" y="182929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3BDCDDF-E0AB-F14E-AD01-ADDBBC4C3DF1}"/>
              </a:ext>
            </a:extLst>
          </p:cNvPr>
          <p:cNvSpPr/>
          <p:nvPr/>
        </p:nvSpPr>
        <p:spPr>
          <a:xfrm>
            <a:off x="1336857" y="5085184"/>
            <a:ext cx="3895047" cy="138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8CFCBF3-09EA-F140-96B8-79ECF6462E49}"/>
              </a:ext>
            </a:extLst>
          </p:cNvPr>
          <p:cNvSpPr/>
          <p:nvPr/>
        </p:nvSpPr>
        <p:spPr>
          <a:xfrm>
            <a:off x="6406009" y="1828442"/>
            <a:ext cx="4747227" cy="138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15F33A5-EFB8-A746-884A-2DD487377A1B}"/>
              </a:ext>
            </a:extLst>
          </p:cNvPr>
          <p:cNvSpPr/>
          <p:nvPr/>
        </p:nvSpPr>
        <p:spPr>
          <a:xfrm>
            <a:off x="5297346" y="5085184"/>
            <a:ext cx="150582" cy="138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0C72189-1C69-AD41-BDF8-6DC613D2AB0E}"/>
              </a:ext>
            </a:extLst>
          </p:cNvPr>
          <p:cNvSpPr/>
          <p:nvPr/>
        </p:nvSpPr>
        <p:spPr>
          <a:xfrm>
            <a:off x="5513370" y="5086841"/>
            <a:ext cx="150582" cy="138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02D3B29-B448-9843-B936-CC99F07946B7}"/>
              </a:ext>
            </a:extLst>
          </p:cNvPr>
          <p:cNvSpPr/>
          <p:nvPr/>
        </p:nvSpPr>
        <p:spPr>
          <a:xfrm>
            <a:off x="5732821" y="5085184"/>
            <a:ext cx="150582" cy="138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18C01DF-CB5D-5E4F-8D47-38B02A5FCBDA}"/>
              </a:ext>
            </a:extLst>
          </p:cNvPr>
          <p:cNvSpPr/>
          <p:nvPr/>
        </p:nvSpPr>
        <p:spPr>
          <a:xfrm>
            <a:off x="6184776" y="1831899"/>
            <a:ext cx="150582" cy="138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D26A936-BA41-D846-8858-D8878222A243}"/>
              </a:ext>
            </a:extLst>
          </p:cNvPr>
          <p:cNvSpPr/>
          <p:nvPr/>
        </p:nvSpPr>
        <p:spPr>
          <a:xfrm>
            <a:off x="5732821" y="1828442"/>
            <a:ext cx="150582" cy="138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3732830-C4B3-D145-A946-AC7AEC8F6E9F}"/>
              </a:ext>
            </a:extLst>
          </p:cNvPr>
          <p:cNvSpPr/>
          <p:nvPr/>
        </p:nvSpPr>
        <p:spPr>
          <a:xfrm>
            <a:off x="5963543" y="1828442"/>
            <a:ext cx="150582" cy="138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b="1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A4EE2FA-D15C-164A-AC2D-43D442A40170}"/>
              </a:ext>
            </a:extLst>
          </p:cNvPr>
          <p:cNvSpPr/>
          <p:nvPr/>
        </p:nvSpPr>
        <p:spPr>
          <a:xfrm>
            <a:off x="6069415" y="5075330"/>
            <a:ext cx="150582" cy="138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0BFB7C1-925D-E845-9D7A-EDCE7173ECC4}"/>
              </a:ext>
            </a:extLst>
          </p:cNvPr>
          <p:cNvSpPr/>
          <p:nvPr/>
        </p:nvSpPr>
        <p:spPr>
          <a:xfrm>
            <a:off x="5024795" y="1828442"/>
            <a:ext cx="150582" cy="138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7DF48C-A331-AB41-BC07-A7A72E6B44A3}"/>
              </a:ext>
            </a:extLst>
          </p:cNvPr>
          <p:cNvSpPr txBox="1"/>
          <p:nvPr/>
        </p:nvSpPr>
        <p:spPr>
          <a:xfrm>
            <a:off x="1802486" y="1713031"/>
            <a:ext cx="2994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(</a:t>
            </a:r>
            <a:r>
              <a:rPr lang="nl-NL" dirty="0" err="1"/>
              <a:t>almost</a:t>
            </a:r>
            <a:r>
              <a:rPr lang="nl-NL" dirty="0"/>
              <a:t>) no </a:t>
            </a:r>
            <a:r>
              <a:rPr lang="nl-NL" dirty="0" err="1"/>
              <a:t>observations</a:t>
            </a:r>
            <a:r>
              <a:rPr lang="nl-NL" dirty="0"/>
              <a:t> </a:t>
            </a:r>
            <a:r>
              <a:rPr lang="nl-NL" dirty="0" err="1"/>
              <a:t>here</a:t>
            </a:r>
            <a:endParaRPr lang="nl-NL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2EBC2E3-DC5F-DA45-8500-F35EE1231BE3}"/>
              </a:ext>
            </a:extLst>
          </p:cNvPr>
          <p:cNvSpPr txBox="1"/>
          <p:nvPr/>
        </p:nvSpPr>
        <p:spPr>
          <a:xfrm>
            <a:off x="7863056" y="4923261"/>
            <a:ext cx="2994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(</a:t>
            </a:r>
            <a:r>
              <a:rPr lang="nl-NL" dirty="0" err="1"/>
              <a:t>almost</a:t>
            </a:r>
            <a:r>
              <a:rPr lang="nl-NL" dirty="0"/>
              <a:t>) no </a:t>
            </a:r>
            <a:r>
              <a:rPr lang="nl-NL" dirty="0" err="1"/>
              <a:t>observations</a:t>
            </a:r>
            <a:r>
              <a:rPr lang="nl-NL" dirty="0"/>
              <a:t> </a:t>
            </a:r>
            <a:r>
              <a:rPr lang="nl-NL" dirty="0" err="1"/>
              <a:t>here</a:t>
            </a:r>
            <a:endParaRPr lang="nl-NL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CD7567-DD82-3247-93AB-7E9FD090B6EE}"/>
              </a:ext>
            </a:extLst>
          </p:cNvPr>
          <p:cNvCxnSpPr/>
          <p:nvPr/>
        </p:nvCxnSpPr>
        <p:spPr>
          <a:xfrm flipH="1">
            <a:off x="4919922" y="1628800"/>
            <a:ext cx="72008" cy="3947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F8558CD-9B11-DB46-BDDA-F708EEC82D61}"/>
              </a:ext>
            </a:extLst>
          </p:cNvPr>
          <p:cNvCxnSpPr/>
          <p:nvPr/>
        </p:nvCxnSpPr>
        <p:spPr>
          <a:xfrm flipH="1">
            <a:off x="6330588" y="1598492"/>
            <a:ext cx="72008" cy="3947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13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9" grpId="0" animBg="1"/>
      <p:bldP spid="29" grpId="1" animBg="1"/>
      <p:bldP spid="4" grpId="0"/>
      <p:bldP spid="4" grpId="1"/>
      <p:bldP spid="30" grpId="0"/>
      <p:bldP spid="3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6E9A3-BC1F-374E-8886-D03076885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Using </a:t>
            </a:r>
            <a:r>
              <a:rPr lang="nl-NL" u="sng" dirty="0"/>
              <a:t>1 </a:t>
            </a:r>
            <a:r>
              <a:rPr lang="nl-NL" u="sng" dirty="0" err="1"/>
              <a:t>almost</a:t>
            </a:r>
            <a:r>
              <a:rPr lang="nl-NL" u="sng" dirty="0"/>
              <a:t> perfect item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distinguish</a:t>
            </a:r>
            <a:r>
              <a:rPr lang="nl-NL" dirty="0"/>
              <a:t> </a:t>
            </a:r>
            <a:r>
              <a:rPr lang="nl-NL" dirty="0" err="1"/>
              <a:t>between</a:t>
            </a:r>
            <a:r>
              <a:rPr lang="nl-NL" dirty="0"/>
              <a:t> </a:t>
            </a:r>
            <a:r>
              <a:rPr lang="nl-NL" dirty="0" err="1"/>
              <a:t>individuals</a:t>
            </a:r>
            <a:endParaRPr lang="nl-NL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C0BB06-4CE8-9B45-AC47-67644A632E74}"/>
              </a:ext>
            </a:extLst>
          </p:cNvPr>
          <p:cNvCxnSpPr>
            <a:cxnSpLocks/>
          </p:cNvCxnSpPr>
          <p:nvPr/>
        </p:nvCxnSpPr>
        <p:spPr>
          <a:xfrm flipV="1">
            <a:off x="1369281" y="5272592"/>
            <a:ext cx="9983303" cy="51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6CA5390-F19E-2A4C-BEC7-BEEB0D24A0A9}"/>
              </a:ext>
            </a:extLst>
          </p:cNvPr>
          <p:cNvSpPr txBox="1"/>
          <p:nvPr/>
        </p:nvSpPr>
        <p:spPr>
          <a:xfrm>
            <a:off x="1487488" y="5661248"/>
            <a:ext cx="862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low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6A6AA6-463C-9E40-AEC5-018A4CE80868}"/>
              </a:ext>
            </a:extLst>
          </p:cNvPr>
          <p:cNvSpPr txBox="1"/>
          <p:nvPr/>
        </p:nvSpPr>
        <p:spPr>
          <a:xfrm>
            <a:off x="9794637" y="5661248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high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74B537-FD06-7141-AC55-B8AEF50AA625}"/>
              </a:ext>
            </a:extLst>
          </p:cNvPr>
          <p:cNvSpPr txBox="1"/>
          <p:nvPr/>
        </p:nvSpPr>
        <p:spPr>
          <a:xfrm>
            <a:off x="1001873" y="484631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0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7DF2C67-45CD-EC40-8A74-61C66FE0CB6F}"/>
              </a:ext>
            </a:extLst>
          </p:cNvPr>
          <p:cNvGrpSpPr/>
          <p:nvPr/>
        </p:nvGrpSpPr>
        <p:grpSpPr>
          <a:xfrm>
            <a:off x="1713070" y="1829297"/>
            <a:ext cx="9869330" cy="3433118"/>
            <a:chOff x="2759412" y="1858099"/>
            <a:chExt cx="9869330" cy="3433118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06B0FEF-13E4-B24D-8CEB-0B953003D577}"/>
                </a:ext>
              </a:extLst>
            </p:cNvPr>
            <p:cNvSpPr/>
            <p:nvPr/>
          </p:nvSpPr>
          <p:spPr>
            <a:xfrm>
              <a:off x="2759412" y="1868405"/>
              <a:ext cx="1944216" cy="3422812"/>
            </a:xfrm>
            <a:custGeom>
              <a:avLst/>
              <a:gdLst>
                <a:gd name="connsiteX0" fmla="*/ 7669530 w 7669530"/>
                <a:gd name="connsiteY0" fmla="*/ 803 h 3555533"/>
                <a:gd name="connsiteX1" fmla="*/ 5166360 w 7669530"/>
                <a:gd name="connsiteY1" fmla="*/ 332273 h 3555533"/>
                <a:gd name="connsiteX2" fmla="*/ 4091940 w 7669530"/>
                <a:gd name="connsiteY2" fmla="*/ 2035343 h 3555533"/>
                <a:gd name="connsiteX3" fmla="*/ 2594610 w 7669530"/>
                <a:gd name="connsiteY3" fmla="*/ 3292643 h 3555533"/>
                <a:gd name="connsiteX4" fmla="*/ 0 w 7669530"/>
                <a:gd name="connsiteY4" fmla="*/ 3555533 h 3555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69530" h="3555533">
                  <a:moveTo>
                    <a:pt x="7669530" y="803"/>
                  </a:moveTo>
                  <a:cubicBezTo>
                    <a:pt x="6716077" y="-3007"/>
                    <a:pt x="5762625" y="-6817"/>
                    <a:pt x="5166360" y="332273"/>
                  </a:cubicBezTo>
                  <a:cubicBezTo>
                    <a:pt x="4570095" y="671363"/>
                    <a:pt x="4520565" y="1541948"/>
                    <a:pt x="4091940" y="2035343"/>
                  </a:cubicBezTo>
                  <a:cubicBezTo>
                    <a:pt x="3663315" y="2528738"/>
                    <a:pt x="3276600" y="3039278"/>
                    <a:pt x="2594610" y="3292643"/>
                  </a:cubicBezTo>
                  <a:cubicBezTo>
                    <a:pt x="1912620" y="3546008"/>
                    <a:pt x="398145" y="3509813"/>
                    <a:pt x="0" y="3555533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40A86B-ECF2-E144-BE90-9A1598AD3BC7}"/>
                </a:ext>
              </a:extLst>
            </p:cNvPr>
            <p:cNvCxnSpPr>
              <a:cxnSpLocks/>
              <a:stCxn id="10" idx="0"/>
            </p:cNvCxnSpPr>
            <p:nvPr/>
          </p:nvCxnSpPr>
          <p:spPr>
            <a:xfrm flipV="1">
              <a:off x="4703628" y="1858099"/>
              <a:ext cx="7925114" cy="11079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A3E6578-0F9C-0E4C-B7E2-532F3DE40B17}"/>
                </a:ext>
              </a:extLst>
            </p:cNvPr>
            <p:cNvCxnSpPr>
              <a:cxnSpLocks/>
              <a:stCxn id="10" idx="4"/>
            </p:cNvCxnSpPr>
            <p:nvPr/>
          </p:nvCxnSpPr>
          <p:spPr>
            <a:xfrm flipV="1">
              <a:off x="2759412" y="5282833"/>
              <a:ext cx="14925" cy="8384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4A96CB55-9329-9648-ADCB-5CD75B9D336A}"/>
              </a:ext>
            </a:extLst>
          </p:cNvPr>
          <p:cNvSpPr txBox="1"/>
          <p:nvPr/>
        </p:nvSpPr>
        <p:spPr>
          <a:xfrm>
            <a:off x="7095140" y="1911082"/>
            <a:ext cx="40318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IF </a:t>
            </a:r>
            <a:r>
              <a:rPr lang="nl-NL" sz="2400" dirty="0">
                <a:solidFill>
                  <a:srgbClr val="00B050"/>
                </a:solidFill>
              </a:rPr>
              <a:t>item 1</a:t>
            </a:r>
            <a:r>
              <a:rPr lang="nl-NL" sz="2400" dirty="0"/>
              <a:t> is </a:t>
            </a:r>
            <a:r>
              <a:rPr lang="nl-NL" sz="2400" dirty="0" err="1"/>
              <a:t>answered</a:t>
            </a:r>
            <a:r>
              <a:rPr lang="nl-NL" sz="2400" dirty="0"/>
              <a:t> </a:t>
            </a:r>
            <a:r>
              <a:rPr lang="nl-NL" sz="2400" u="sng" dirty="0" err="1"/>
              <a:t>correctly</a:t>
            </a:r>
            <a:r>
              <a:rPr lang="nl-NL" sz="2400" dirty="0"/>
              <a:t>,</a:t>
            </a:r>
          </a:p>
          <a:p>
            <a:r>
              <a:rPr lang="nl-NL" sz="2400" dirty="0">
                <a:solidFill>
                  <a:srgbClr val="7030A0"/>
                </a:solidFill>
              </a:rPr>
              <a:t>latent </a:t>
            </a:r>
            <a:r>
              <a:rPr lang="nl-NL" sz="2400" dirty="0" err="1">
                <a:solidFill>
                  <a:srgbClr val="7030A0"/>
                </a:solidFill>
              </a:rPr>
              <a:t>trait</a:t>
            </a:r>
            <a:r>
              <a:rPr lang="nl-NL" sz="2400" dirty="0">
                <a:solidFill>
                  <a:srgbClr val="7030A0"/>
                </a:solidFill>
              </a:rPr>
              <a:t> </a:t>
            </a:r>
            <a:r>
              <a:rPr lang="nl-NL" sz="2400" dirty="0"/>
              <a:t>is most </a:t>
            </a:r>
            <a:r>
              <a:rPr lang="nl-NL" sz="2400" dirty="0" err="1"/>
              <a:t>probably</a:t>
            </a:r>
            <a:endParaRPr lang="nl-NL" sz="2400" dirty="0"/>
          </a:p>
          <a:p>
            <a:r>
              <a:rPr lang="nl-NL" sz="2400" dirty="0" err="1"/>
              <a:t>somewhere</a:t>
            </a:r>
            <a:r>
              <a:rPr lang="nl-NL" sz="2400" dirty="0"/>
              <a:t> in THIS range</a:t>
            </a:r>
            <a:r>
              <a:rPr lang="nl-NL" dirty="0"/>
              <a:t>.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5A682F7-4E37-AE47-9894-86F2688B3642}"/>
              </a:ext>
            </a:extLst>
          </p:cNvPr>
          <p:cNvCxnSpPr>
            <a:cxnSpLocks/>
          </p:cNvCxnSpPr>
          <p:nvPr/>
        </p:nvCxnSpPr>
        <p:spPr>
          <a:xfrm>
            <a:off x="1918760" y="3140968"/>
            <a:ext cx="9362306" cy="0"/>
          </a:xfrm>
          <a:prstGeom prst="straightConnector1">
            <a:avLst/>
          </a:prstGeom>
          <a:ln w="857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C24F332D-6A0E-B142-84CD-26DA344F2113}"/>
              </a:ext>
            </a:extLst>
          </p:cNvPr>
          <p:cNvSpPr txBox="1"/>
          <p:nvPr/>
        </p:nvSpPr>
        <p:spPr>
          <a:xfrm>
            <a:off x="2685178" y="3971769"/>
            <a:ext cx="4264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IF </a:t>
            </a:r>
            <a:r>
              <a:rPr lang="nl-NL" sz="2400" dirty="0">
                <a:solidFill>
                  <a:srgbClr val="00B050"/>
                </a:solidFill>
              </a:rPr>
              <a:t>item 1</a:t>
            </a:r>
            <a:r>
              <a:rPr lang="nl-NL" sz="2400" dirty="0"/>
              <a:t> is </a:t>
            </a:r>
            <a:r>
              <a:rPr lang="nl-NL" sz="2400" dirty="0" err="1"/>
              <a:t>answered</a:t>
            </a:r>
            <a:r>
              <a:rPr lang="nl-NL" sz="2400" dirty="0"/>
              <a:t> </a:t>
            </a:r>
            <a:r>
              <a:rPr lang="nl-NL" sz="2400" u="sng" dirty="0" err="1"/>
              <a:t>incorrectly</a:t>
            </a:r>
            <a:r>
              <a:rPr lang="nl-NL" sz="2400" dirty="0"/>
              <a:t>,</a:t>
            </a:r>
          </a:p>
          <a:p>
            <a:r>
              <a:rPr lang="nl-NL" sz="2400" dirty="0">
                <a:solidFill>
                  <a:srgbClr val="7030A0"/>
                </a:solidFill>
              </a:rPr>
              <a:t>latent </a:t>
            </a:r>
            <a:r>
              <a:rPr lang="nl-NL" sz="2400" dirty="0" err="1">
                <a:solidFill>
                  <a:srgbClr val="7030A0"/>
                </a:solidFill>
              </a:rPr>
              <a:t>trait</a:t>
            </a:r>
            <a:r>
              <a:rPr lang="nl-NL" sz="2400" dirty="0">
                <a:solidFill>
                  <a:srgbClr val="7030A0"/>
                </a:solidFill>
              </a:rPr>
              <a:t> </a:t>
            </a:r>
            <a:r>
              <a:rPr lang="nl-NL" sz="2400" dirty="0"/>
              <a:t>is </a:t>
            </a:r>
            <a:r>
              <a:rPr lang="nl-NL" sz="2400" i="1" dirty="0"/>
              <a:t>most </a:t>
            </a:r>
            <a:r>
              <a:rPr lang="nl-NL" sz="2400" i="1" dirty="0" err="1"/>
              <a:t>probably</a:t>
            </a:r>
            <a:r>
              <a:rPr lang="nl-NL" sz="2400" i="1" dirty="0"/>
              <a:t> </a:t>
            </a:r>
          </a:p>
          <a:p>
            <a:r>
              <a:rPr lang="nl-NL" sz="2400" dirty="0" err="1"/>
              <a:t>somewhere</a:t>
            </a:r>
            <a:r>
              <a:rPr lang="nl-NL" sz="2400" dirty="0"/>
              <a:t> in THIS range.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F87BA6D-51D6-834D-B890-5FD3C8CEAEA3}"/>
              </a:ext>
            </a:extLst>
          </p:cNvPr>
          <p:cNvCxnSpPr>
            <a:cxnSpLocks/>
          </p:cNvCxnSpPr>
          <p:nvPr/>
        </p:nvCxnSpPr>
        <p:spPr>
          <a:xfrm>
            <a:off x="1369281" y="3826622"/>
            <a:ext cx="1846399" cy="0"/>
          </a:xfrm>
          <a:prstGeom prst="straightConnector1">
            <a:avLst/>
          </a:prstGeom>
          <a:ln w="857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792D8ED-F6FB-644C-BFCD-8C80161117AE}"/>
              </a:ext>
            </a:extLst>
          </p:cNvPr>
          <p:cNvSpPr txBox="1"/>
          <p:nvPr/>
        </p:nvSpPr>
        <p:spPr>
          <a:xfrm>
            <a:off x="3359462" y="5508056"/>
            <a:ext cx="5267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err="1"/>
              <a:t>Relative</a:t>
            </a:r>
            <a:r>
              <a:rPr lang="nl-NL" sz="2400" dirty="0"/>
              <a:t> </a:t>
            </a:r>
            <a:r>
              <a:rPr lang="nl-NL" sz="2400" dirty="0" err="1"/>
              <a:t>sizes</a:t>
            </a:r>
            <a:r>
              <a:rPr lang="nl-NL" sz="2400" dirty="0"/>
              <a:t> of </a:t>
            </a:r>
            <a:r>
              <a:rPr lang="nl-NL" sz="2400" dirty="0" err="1"/>
              <a:t>both</a:t>
            </a:r>
            <a:r>
              <a:rPr lang="nl-NL" sz="2400" dirty="0"/>
              <a:t> </a:t>
            </a:r>
            <a:r>
              <a:rPr lang="nl-NL" sz="2400" dirty="0" err="1"/>
              <a:t>groups</a:t>
            </a:r>
            <a:r>
              <a:rPr lang="nl-NL" sz="2400" dirty="0"/>
              <a:t> </a:t>
            </a:r>
            <a:r>
              <a:rPr lang="nl-NL" sz="2400" dirty="0" err="1"/>
              <a:t>depends</a:t>
            </a:r>
            <a:r>
              <a:rPr lang="nl-NL" sz="2400" dirty="0"/>
              <a:t> on</a:t>
            </a:r>
          </a:p>
          <a:p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b="1" u="sng" dirty="0" err="1"/>
              <a:t>difficulty</a:t>
            </a:r>
            <a:r>
              <a:rPr lang="nl-NL" sz="2400" dirty="0"/>
              <a:t> of </a:t>
            </a:r>
            <a:r>
              <a:rPr lang="nl-NL" sz="2400" dirty="0" err="1"/>
              <a:t>the</a:t>
            </a:r>
            <a:r>
              <a:rPr lang="nl-NL" sz="2400" dirty="0"/>
              <a:t> item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55886D6-BC26-4B48-9222-5D620CA67F8C}"/>
              </a:ext>
            </a:extLst>
          </p:cNvPr>
          <p:cNvSpPr txBox="1"/>
          <p:nvPr/>
        </p:nvSpPr>
        <p:spPr>
          <a:xfrm>
            <a:off x="969449" y="182929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8714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C1C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C1C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31" grpId="0"/>
      <p:bldP spid="31" grpId="1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6E9A3-BC1F-374E-8886-D03076885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Using </a:t>
            </a:r>
            <a:r>
              <a:rPr lang="nl-NL" u="sng" dirty="0"/>
              <a:t>1 </a:t>
            </a:r>
            <a:r>
              <a:rPr lang="nl-NL" u="sng" dirty="0" err="1"/>
              <a:t>almost</a:t>
            </a:r>
            <a:r>
              <a:rPr lang="nl-NL" u="sng" dirty="0"/>
              <a:t> perfect item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distinguish</a:t>
            </a:r>
            <a:r>
              <a:rPr lang="nl-NL" dirty="0"/>
              <a:t> </a:t>
            </a:r>
            <a:r>
              <a:rPr lang="nl-NL" dirty="0" err="1"/>
              <a:t>between</a:t>
            </a:r>
            <a:r>
              <a:rPr lang="nl-NL" dirty="0"/>
              <a:t> </a:t>
            </a:r>
            <a:r>
              <a:rPr lang="nl-NL" dirty="0" err="1"/>
              <a:t>individuals</a:t>
            </a:r>
            <a:endParaRPr lang="nl-NL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C0BB06-4CE8-9B45-AC47-67644A632E74}"/>
              </a:ext>
            </a:extLst>
          </p:cNvPr>
          <p:cNvCxnSpPr>
            <a:cxnSpLocks/>
          </p:cNvCxnSpPr>
          <p:nvPr/>
        </p:nvCxnSpPr>
        <p:spPr>
          <a:xfrm flipV="1">
            <a:off x="1369281" y="5272592"/>
            <a:ext cx="9983303" cy="51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6CA5390-F19E-2A4C-BEC7-BEEB0D24A0A9}"/>
              </a:ext>
            </a:extLst>
          </p:cNvPr>
          <p:cNvSpPr txBox="1"/>
          <p:nvPr/>
        </p:nvSpPr>
        <p:spPr>
          <a:xfrm>
            <a:off x="1487488" y="5661248"/>
            <a:ext cx="862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low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6A6AA6-463C-9E40-AEC5-018A4CE80868}"/>
              </a:ext>
            </a:extLst>
          </p:cNvPr>
          <p:cNvSpPr txBox="1"/>
          <p:nvPr/>
        </p:nvSpPr>
        <p:spPr>
          <a:xfrm>
            <a:off x="9794637" y="5661248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high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74B537-FD06-7141-AC55-B8AEF50AA625}"/>
              </a:ext>
            </a:extLst>
          </p:cNvPr>
          <p:cNvSpPr txBox="1"/>
          <p:nvPr/>
        </p:nvSpPr>
        <p:spPr>
          <a:xfrm>
            <a:off x="1001873" y="484631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0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7DF2C67-45CD-EC40-8A74-61C66FE0CB6F}"/>
              </a:ext>
            </a:extLst>
          </p:cNvPr>
          <p:cNvGrpSpPr/>
          <p:nvPr/>
        </p:nvGrpSpPr>
        <p:grpSpPr>
          <a:xfrm>
            <a:off x="1369281" y="1797462"/>
            <a:ext cx="9767279" cy="3431218"/>
            <a:chOff x="2713124" y="1836418"/>
            <a:chExt cx="9767279" cy="3431218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06B0FEF-13E4-B24D-8CEB-0B953003D577}"/>
                </a:ext>
              </a:extLst>
            </p:cNvPr>
            <p:cNvSpPr/>
            <p:nvPr/>
          </p:nvSpPr>
          <p:spPr>
            <a:xfrm>
              <a:off x="5807968" y="1844824"/>
              <a:ext cx="1944216" cy="3422812"/>
            </a:xfrm>
            <a:custGeom>
              <a:avLst/>
              <a:gdLst>
                <a:gd name="connsiteX0" fmla="*/ 7669530 w 7669530"/>
                <a:gd name="connsiteY0" fmla="*/ 803 h 3555533"/>
                <a:gd name="connsiteX1" fmla="*/ 5166360 w 7669530"/>
                <a:gd name="connsiteY1" fmla="*/ 332273 h 3555533"/>
                <a:gd name="connsiteX2" fmla="*/ 4091940 w 7669530"/>
                <a:gd name="connsiteY2" fmla="*/ 2035343 h 3555533"/>
                <a:gd name="connsiteX3" fmla="*/ 2594610 w 7669530"/>
                <a:gd name="connsiteY3" fmla="*/ 3292643 h 3555533"/>
                <a:gd name="connsiteX4" fmla="*/ 0 w 7669530"/>
                <a:gd name="connsiteY4" fmla="*/ 3555533 h 3555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69530" h="3555533">
                  <a:moveTo>
                    <a:pt x="7669530" y="803"/>
                  </a:moveTo>
                  <a:cubicBezTo>
                    <a:pt x="6716077" y="-3007"/>
                    <a:pt x="5762625" y="-6817"/>
                    <a:pt x="5166360" y="332273"/>
                  </a:cubicBezTo>
                  <a:cubicBezTo>
                    <a:pt x="4570095" y="671363"/>
                    <a:pt x="4520565" y="1541948"/>
                    <a:pt x="4091940" y="2035343"/>
                  </a:cubicBezTo>
                  <a:cubicBezTo>
                    <a:pt x="3663315" y="2528738"/>
                    <a:pt x="3276600" y="3039278"/>
                    <a:pt x="2594610" y="3292643"/>
                  </a:cubicBezTo>
                  <a:cubicBezTo>
                    <a:pt x="1912620" y="3546008"/>
                    <a:pt x="398145" y="3509813"/>
                    <a:pt x="0" y="3555533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40A86B-ECF2-E144-BE90-9A1598AD3BC7}"/>
                </a:ext>
              </a:extLst>
            </p:cNvPr>
            <p:cNvCxnSpPr>
              <a:cxnSpLocks/>
            </p:cNvCxnSpPr>
            <p:nvPr/>
          </p:nvCxnSpPr>
          <p:spPr>
            <a:xfrm>
              <a:off x="7688099" y="1836418"/>
              <a:ext cx="4792304" cy="8406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A3E6578-0F9C-0E4C-B7E2-532F3DE40B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13124" y="5259252"/>
              <a:ext cx="3109769" cy="8384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4A96CB55-9329-9648-ADCB-5CD75B9D336A}"/>
              </a:ext>
            </a:extLst>
          </p:cNvPr>
          <p:cNvSpPr txBox="1"/>
          <p:nvPr/>
        </p:nvSpPr>
        <p:spPr>
          <a:xfrm>
            <a:off x="6117571" y="1805868"/>
            <a:ext cx="40318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IF </a:t>
            </a:r>
            <a:r>
              <a:rPr lang="nl-NL" sz="2400" dirty="0">
                <a:solidFill>
                  <a:srgbClr val="00B050"/>
                </a:solidFill>
              </a:rPr>
              <a:t>item 1</a:t>
            </a:r>
            <a:r>
              <a:rPr lang="nl-NL" sz="2400" dirty="0"/>
              <a:t> is </a:t>
            </a:r>
            <a:r>
              <a:rPr lang="nl-NL" sz="2400" dirty="0" err="1"/>
              <a:t>answered</a:t>
            </a:r>
            <a:r>
              <a:rPr lang="nl-NL" sz="2400" dirty="0"/>
              <a:t> </a:t>
            </a:r>
            <a:r>
              <a:rPr lang="nl-NL" sz="2400" u="sng" dirty="0" err="1"/>
              <a:t>correctly</a:t>
            </a:r>
            <a:r>
              <a:rPr lang="nl-NL" sz="2400" dirty="0"/>
              <a:t>,</a:t>
            </a:r>
          </a:p>
          <a:p>
            <a:r>
              <a:rPr lang="nl-NL" sz="2400" dirty="0">
                <a:solidFill>
                  <a:srgbClr val="7030A0"/>
                </a:solidFill>
              </a:rPr>
              <a:t>latent </a:t>
            </a:r>
            <a:r>
              <a:rPr lang="nl-NL" sz="2400" dirty="0" err="1">
                <a:solidFill>
                  <a:srgbClr val="7030A0"/>
                </a:solidFill>
              </a:rPr>
              <a:t>trait</a:t>
            </a:r>
            <a:r>
              <a:rPr lang="nl-NL" sz="2400" dirty="0">
                <a:solidFill>
                  <a:srgbClr val="7030A0"/>
                </a:solidFill>
              </a:rPr>
              <a:t> </a:t>
            </a:r>
            <a:r>
              <a:rPr lang="nl-NL" sz="2400" dirty="0"/>
              <a:t>is most </a:t>
            </a:r>
            <a:r>
              <a:rPr lang="nl-NL" sz="2400" dirty="0" err="1"/>
              <a:t>probably</a:t>
            </a:r>
            <a:endParaRPr lang="nl-NL" sz="2400" dirty="0"/>
          </a:p>
          <a:p>
            <a:r>
              <a:rPr lang="nl-NL" sz="2400" dirty="0" err="1"/>
              <a:t>somewhere</a:t>
            </a:r>
            <a:r>
              <a:rPr lang="nl-NL" sz="2400" dirty="0"/>
              <a:t> in THIS range</a:t>
            </a:r>
            <a:r>
              <a:rPr lang="nl-NL" dirty="0"/>
              <a:t>.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5A682F7-4E37-AE47-9894-86F2688B3642}"/>
              </a:ext>
            </a:extLst>
          </p:cNvPr>
          <p:cNvCxnSpPr>
            <a:cxnSpLocks/>
          </p:cNvCxnSpPr>
          <p:nvPr/>
        </p:nvCxnSpPr>
        <p:spPr>
          <a:xfrm>
            <a:off x="4655840" y="3006197"/>
            <a:ext cx="6625226" cy="21250"/>
          </a:xfrm>
          <a:prstGeom prst="straightConnector1">
            <a:avLst/>
          </a:prstGeom>
          <a:ln w="857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C24F332D-6A0E-B142-84CD-26DA344F2113}"/>
              </a:ext>
            </a:extLst>
          </p:cNvPr>
          <p:cNvSpPr txBox="1"/>
          <p:nvPr/>
        </p:nvSpPr>
        <p:spPr>
          <a:xfrm>
            <a:off x="1467015" y="3826622"/>
            <a:ext cx="4264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IF </a:t>
            </a:r>
            <a:r>
              <a:rPr lang="nl-NL" sz="2400" dirty="0">
                <a:solidFill>
                  <a:srgbClr val="00B050"/>
                </a:solidFill>
              </a:rPr>
              <a:t>item 1</a:t>
            </a:r>
            <a:r>
              <a:rPr lang="nl-NL" sz="2400" dirty="0"/>
              <a:t> is </a:t>
            </a:r>
            <a:r>
              <a:rPr lang="nl-NL" sz="2400" dirty="0" err="1"/>
              <a:t>answered</a:t>
            </a:r>
            <a:r>
              <a:rPr lang="nl-NL" sz="2400" dirty="0"/>
              <a:t> </a:t>
            </a:r>
            <a:r>
              <a:rPr lang="nl-NL" sz="2400" u="sng" dirty="0" err="1"/>
              <a:t>incorrectly</a:t>
            </a:r>
            <a:r>
              <a:rPr lang="nl-NL" sz="2400" dirty="0"/>
              <a:t>,</a:t>
            </a:r>
          </a:p>
          <a:p>
            <a:r>
              <a:rPr lang="nl-NL" sz="2400" dirty="0">
                <a:solidFill>
                  <a:srgbClr val="7030A0"/>
                </a:solidFill>
              </a:rPr>
              <a:t>latent </a:t>
            </a:r>
            <a:r>
              <a:rPr lang="nl-NL" sz="2400" dirty="0" err="1">
                <a:solidFill>
                  <a:srgbClr val="7030A0"/>
                </a:solidFill>
              </a:rPr>
              <a:t>trait</a:t>
            </a:r>
            <a:r>
              <a:rPr lang="nl-NL" sz="2400" dirty="0">
                <a:solidFill>
                  <a:srgbClr val="7030A0"/>
                </a:solidFill>
              </a:rPr>
              <a:t> </a:t>
            </a:r>
            <a:r>
              <a:rPr lang="nl-NL" sz="2400" dirty="0"/>
              <a:t>is most </a:t>
            </a:r>
            <a:r>
              <a:rPr lang="nl-NL" sz="2400" dirty="0" err="1"/>
              <a:t>probably</a:t>
            </a:r>
            <a:r>
              <a:rPr lang="nl-NL" sz="2400" dirty="0"/>
              <a:t> </a:t>
            </a:r>
          </a:p>
          <a:p>
            <a:r>
              <a:rPr lang="nl-NL" sz="2400" dirty="0" err="1"/>
              <a:t>somewhere</a:t>
            </a:r>
            <a:r>
              <a:rPr lang="nl-NL" sz="2400" dirty="0"/>
              <a:t> in THIS range.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F87BA6D-51D6-834D-B890-5FD3C8CEAEA3}"/>
              </a:ext>
            </a:extLst>
          </p:cNvPr>
          <p:cNvCxnSpPr>
            <a:cxnSpLocks/>
          </p:cNvCxnSpPr>
          <p:nvPr/>
        </p:nvCxnSpPr>
        <p:spPr>
          <a:xfrm>
            <a:off x="1369281" y="3717032"/>
            <a:ext cx="5039060" cy="0"/>
          </a:xfrm>
          <a:prstGeom prst="straightConnector1">
            <a:avLst/>
          </a:prstGeom>
          <a:ln w="857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9FFEAA13-6C70-DE40-A64B-815C92497DDD}"/>
              </a:ext>
            </a:extLst>
          </p:cNvPr>
          <p:cNvSpPr/>
          <p:nvPr/>
        </p:nvSpPr>
        <p:spPr>
          <a:xfrm>
            <a:off x="4369538" y="2194098"/>
            <a:ext cx="2423963" cy="24590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792D8ED-F6FB-644C-BFCD-8C80161117AE}"/>
              </a:ext>
            </a:extLst>
          </p:cNvPr>
          <p:cNvSpPr txBox="1"/>
          <p:nvPr/>
        </p:nvSpPr>
        <p:spPr>
          <a:xfrm>
            <a:off x="6520607" y="3979159"/>
            <a:ext cx="3400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Overlap </a:t>
            </a:r>
            <a:r>
              <a:rPr lang="nl-NL" sz="2400" dirty="0" err="1"/>
              <a:t>depends</a:t>
            </a:r>
            <a:r>
              <a:rPr lang="nl-NL" sz="2400" dirty="0"/>
              <a:t> on</a:t>
            </a:r>
          </a:p>
          <a:p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b="1" u="sng" dirty="0" err="1"/>
              <a:t>specificity</a:t>
            </a:r>
            <a:r>
              <a:rPr lang="nl-NL" sz="2400" dirty="0"/>
              <a:t> of </a:t>
            </a:r>
            <a:r>
              <a:rPr lang="nl-NL" sz="2400" dirty="0" err="1"/>
              <a:t>the</a:t>
            </a:r>
            <a:r>
              <a:rPr lang="nl-NL" sz="2400" dirty="0"/>
              <a:t> item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31B3492-E28C-1E47-AF8E-400FA260909A}"/>
              </a:ext>
            </a:extLst>
          </p:cNvPr>
          <p:cNvSpPr txBox="1"/>
          <p:nvPr/>
        </p:nvSpPr>
        <p:spPr>
          <a:xfrm>
            <a:off x="969449" y="182929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9930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C1C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C1C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31" grpId="0"/>
      <p:bldP spid="31" grpId="1"/>
      <p:bldP spid="34" grpId="0" animBg="1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6E9A3-BC1F-374E-8886-D03076885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1391056" cy="1143000"/>
          </a:xfrm>
        </p:spPr>
        <p:txBody>
          <a:bodyPr/>
          <a:lstStyle/>
          <a:p>
            <a:pPr algn="l"/>
            <a:r>
              <a:rPr lang="nl-NL" dirty="0"/>
              <a:t>Using </a:t>
            </a:r>
            <a:r>
              <a:rPr lang="nl-NL" u="sng" dirty="0"/>
              <a:t>2 </a:t>
            </a:r>
            <a:r>
              <a:rPr lang="nl-NL" u="sng" dirty="0" err="1"/>
              <a:t>almost</a:t>
            </a:r>
            <a:r>
              <a:rPr lang="nl-NL" u="sng" dirty="0"/>
              <a:t> perfect items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distinguish</a:t>
            </a:r>
            <a:r>
              <a:rPr lang="nl-NL" dirty="0"/>
              <a:t> </a:t>
            </a:r>
            <a:r>
              <a:rPr lang="nl-NL" dirty="0" err="1"/>
              <a:t>between</a:t>
            </a:r>
            <a:r>
              <a:rPr lang="nl-NL" dirty="0"/>
              <a:t> </a:t>
            </a:r>
            <a:r>
              <a:rPr lang="nl-NL" dirty="0" err="1"/>
              <a:t>individuals</a:t>
            </a:r>
            <a:endParaRPr lang="nl-NL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C0BB06-4CE8-9B45-AC47-67644A632E74}"/>
              </a:ext>
            </a:extLst>
          </p:cNvPr>
          <p:cNvCxnSpPr>
            <a:cxnSpLocks/>
          </p:cNvCxnSpPr>
          <p:nvPr/>
        </p:nvCxnSpPr>
        <p:spPr>
          <a:xfrm flipV="1">
            <a:off x="1369281" y="5272592"/>
            <a:ext cx="9983303" cy="51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6CA5390-F19E-2A4C-BEC7-BEEB0D24A0A9}"/>
              </a:ext>
            </a:extLst>
          </p:cNvPr>
          <p:cNvSpPr txBox="1"/>
          <p:nvPr/>
        </p:nvSpPr>
        <p:spPr>
          <a:xfrm>
            <a:off x="1487488" y="5661248"/>
            <a:ext cx="862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low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6A6AA6-463C-9E40-AEC5-018A4CE80868}"/>
              </a:ext>
            </a:extLst>
          </p:cNvPr>
          <p:cNvSpPr txBox="1"/>
          <p:nvPr/>
        </p:nvSpPr>
        <p:spPr>
          <a:xfrm>
            <a:off x="9794637" y="5661248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high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74B537-FD06-7141-AC55-B8AEF50AA625}"/>
              </a:ext>
            </a:extLst>
          </p:cNvPr>
          <p:cNvSpPr txBox="1"/>
          <p:nvPr/>
        </p:nvSpPr>
        <p:spPr>
          <a:xfrm>
            <a:off x="1001873" y="484631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0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7DF2C67-45CD-EC40-8A74-61C66FE0CB6F}"/>
              </a:ext>
            </a:extLst>
          </p:cNvPr>
          <p:cNvGrpSpPr/>
          <p:nvPr/>
        </p:nvGrpSpPr>
        <p:grpSpPr>
          <a:xfrm>
            <a:off x="1369281" y="1797462"/>
            <a:ext cx="9767279" cy="3431218"/>
            <a:chOff x="2713124" y="1836418"/>
            <a:chExt cx="9767279" cy="3431218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06B0FEF-13E4-B24D-8CEB-0B953003D577}"/>
                </a:ext>
              </a:extLst>
            </p:cNvPr>
            <p:cNvSpPr/>
            <p:nvPr/>
          </p:nvSpPr>
          <p:spPr>
            <a:xfrm>
              <a:off x="5807968" y="1844824"/>
              <a:ext cx="1944216" cy="3422812"/>
            </a:xfrm>
            <a:custGeom>
              <a:avLst/>
              <a:gdLst>
                <a:gd name="connsiteX0" fmla="*/ 7669530 w 7669530"/>
                <a:gd name="connsiteY0" fmla="*/ 803 h 3555533"/>
                <a:gd name="connsiteX1" fmla="*/ 5166360 w 7669530"/>
                <a:gd name="connsiteY1" fmla="*/ 332273 h 3555533"/>
                <a:gd name="connsiteX2" fmla="*/ 4091940 w 7669530"/>
                <a:gd name="connsiteY2" fmla="*/ 2035343 h 3555533"/>
                <a:gd name="connsiteX3" fmla="*/ 2594610 w 7669530"/>
                <a:gd name="connsiteY3" fmla="*/ 3292643 h 3555533"/>
                <a:gd name="connsiteX4" fmla="*/ 0 w 7669530"/>
                <a:gd name="connsiteY4" fmla="*/ 3555533 h 3555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69530" h="3555533">
                  <a:moveTo>
                    <a:pt x="7669530" y="803"/>
                  </a:moveTo>
                  <a:cubicBezTo>
                    <a:pt x="6716077" y="-3007"/>
                    <a:pt x="5762625" y="-6817"/>
                    <a:pt x="5166360" y="332273"/>
                  </a:cubicBezTo>
                  <a:cubicBezTo>
                    <a:pt x="4570095" y="671363"/>
                    <a:pt x="4520565" y="1541948"/>
                    <a:pt x="4091940" y="2035343"/>
                  </a:cubicBezTo>
                  <a:cubicBezTo>
                    <a:pt x="3663315" y="2528738"/>
                    <a:pt x="3276600" y="3039278"/>
                    <a:pt x="2594610" y="3292643"/>
                  </a:cubicBezTo>
                  <a:cubicBezTo>
                    <a:pt x="1912620" y="3546008"/>
                    <a:pt x="398145" y="3509813"/>
                    <a:pt x="0" y="3555533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40A86B-ECF2-E144-BE90-9A1598AD3BC7}"/>
                </a:ext>
              </a:extLst>
            </p:cNvPr>
            <p:cNvCxnSpPr>
              <a:cxnSpLocks/>
            </p:cNvCxnSpPr>
            <p:nvPr/>
          </p:nvCxnSpPr>
          <p:spPr>
            <a:xfrm>
              <a:off x="7688099" y="1836418"/>
              <a:ext cx="4792304" cy="8406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A3E6578-0F9C-0E4C-B7E2-532F3DE40B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13124" y="5259252"/>
              <a:ext cx="3109769" cy="8384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4A96CB55-9329-9648-ADCB-5CD75B9D336A}"/>
              </a:ext>
            </a:extLst>
          </p:cNvPr>
          <p:cNvSpPr txBox="1"/>
          <p:nvPr/>
        </p:nvSpPr>
        <p:spPr>
          <a:xfrm>
            <a:off x="7804920" y="1385169"/>
            <a:ext cx="4246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IF </a:t>
            </a:r>
            <a:r>
              <a:rPr lang="nl-NL" sz="2400" dirty="0">
                <a:solidFill>
                  <a:srgbClr val="FF0000"/>
                </a:solidFill>
              </a:rPr>
              <a:t>item 2 </a:t>
            </a:r>
            <a:r>
              <a:rPr lang="nl-NL" sz="2400" dirty="0">
                <a:solidFill>
                  <a:srgbClr val="00B050"/>
                </a:solidFill>
              </a:rPr>
              <a:t>(</a:t>
            </a:r>
            <a:r>
              <a:rPr lang="nl-NL" sz="2400" dirty="0" err="1">
                <a:solidFill>
                  <a:srgbClr val="00B050"/>
                </a:solidFill>
              </a:rPr>
              <a:t>and</a:t>
            </a:r>
            <a:r>
              <a:rPr lang="nl-NL" sz="2400" dirty="0">
                <a:solidFill>
                  <a:srgbClr val="00B050"/>
                </a:solidFill>
              </a:rPr>
              <a:t> 1)</a:t>
            </a:r>
            <a:r>
              <a:rPr lang="nl-NL" sz="2400" dirty="0"/>
              <a:t> is </a:t>
            </a:r>
            <a:r>
              <a:rPr lang="nl-NL" sz="2400" dirty="0" err="1"/>
              <a:t>answered</a:t>
            </a:r>
            <a:r>
              <a:rPr lang="nl-NL" sz="2400" dirty="0"/>
              <a:t> </a:t>
            </a:r>
            <a:r>
              <a:rPr lang="nl-NL" sz="2400" u="sng" dirty="0" err="1"/>
              <a:t>correctly</a:t>
            </a:r>
            <a:r>
              <a:rPr lang="nl-NL" sz="2400" dirty="0"/>
              <a:t>, l</a:t>
            </a:r>
            <a:r>
              <a:rPr lang="nl-NL" sz="2400" dirty="0">
                <a:solidFill>
                  <a:srgbClr val="7030A0"/>
                </a:solidFill>
              </a:rPr>
              <a:t>atent </a:t>
            </a:r>
            <a:r>
              <a:rPr lang="nl-NL" sz="2400" dirty="0" err="1">
                <a:solidFill>
                  <a:srgbClr val="7030A0"/>
                </a:solidFill>
              </a:rPr>
              <a:t>trait</a:t>
            </a:r>
            <a:r>
              <a:rPr lang="nl-NL" sz="2400" dirty="0">
                <a:solidFill>
                  <a:srgbClr val="7030A0"/>
                </a:solidFill>
              </a:rPr>
              <a:t> </a:t>
            </a:r>
            <a:r>
              <a:rPr lang="nl-NL" sz="2400" dirty="0"/>
              <a:t>is most </a:t>
            </a:r>
            <a:r>
              <a:rPr lang="nl-NL" sz="2400" dirty="0" err="1"/>
              <a:t>probably</a:t>
            </a:r>
            <a:r>
              <a:rPr lang="nl-NL" sz="2400" dirty="0"/>
              <a:t> </a:t>
            </a:r>
            <a:r>
              <a:rPr lang="nl-NL" sz="2400" dirty="0" err="1"/>
              <a:t>somewhere</a:t>
            </a:r>
            <a:r>
              <a:rPr lang="nl-NL" sz="2400" dirty="0"/>
              <a:t> in THIS range</a:t>
            </a:r>
            <a:r>
              <a:rPr lang="nl-NL" dirty="0"/>
              <a:t>.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5A682F7-4E37-AE47-9894-86F2688B3642}"/>
              </a:ext>
            </a:extLst>
          </p:cNvPr>
          <p:cNvCxnSpPr>
            <a:cxnSpLocks/>
          </p:cNvCxnSpPr>
          <p:nvPr/>
        </p:nvCxnSpPr>
        <p:spPr>
          <a:xfrm>
            <a:off x="6408341" y="2641736"/>
            <a:ext cx="4872725" cy="0"/>
          </a:xfrm>
          <a:prstGeom prst="straightConnector1">
            <a:avLst/>
          </a:prstGeom>
          <a:ln w="85725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C24F332D-6A0E-B142-84CD-26DA344F2113}"/>
              </a:ext>
            </a:extLst>
          </p:cNvPr>
          <p:cNvSpPr txBox="1"/>
          <p:nvPr/>
        </p:nvSpPr>
        <p:spPr>
          <a:xfrm>
            <a:off x="1331488" y="4005305"/>
            <a:ext cx="50920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IF </a:t>
            </a:r>
            <a:r>
              <a:rPr lang="nl-NL" sz="2400" dirty="0">
                <a:solidFill>
                  <a:srgbClr val="00B050"/>
                </a:solidFill>
              </a:rPr>
              <a:t>item 1</a:t>
            </a:r>
            <a:r>
              <a:rPr lang="nl-NL" sz="2400" dirty="0"/>
              <a:t> is </a:t>
            </a:r>
            <a:r>
              <a:rPr lang="nl-NL" sz="2400" dirty="0" err="1"/>
              <a:t>answered</a:t>
            </a:r>
            <a:r>
              <a:rPr lang="nl-NL" sz="2400" dirty="0"/>
              <a:t> </a:t>
            </a:r>
          </a:p>
          <a:p>
            <a:r>
              <a:rPr lang="nl-NL" sz="2400" u="sng" dirty="0" err="1"/>
              <a:t>incorrectly</a:t>
            </a:r>
            <a:r>
              <a:rPr lang="nl-NL" sz="2400" dirty="0"/>
              <a:t>,</a:t>
            </a:r>
            <a:r>
              <a:rPr lang="nl-NL" sz="2400" dirty="0">
                <a:solidFill>
                  <a:srgbClr val="7030A0"/>
                </a:solidFill>
              </a:rPr>
              <a:t> latent </a:t>
            </a:r>
            <a:r>
              <a:rPr lang="nl-NL" sz="2400" dirty="0" err="1">
                <a:solidFill>
                  <a:srgbClr val="7030A0"/>
                </a:solidFill>
              </a:rPr>
              <a:t>trait</a:t>
            </a:r>
            <a:r>
              <a:rPr lang="nl-NL" sz="2400" dirty="0">
                <a:solidFill>
                  <a:srgbClr val="7030A0"/>
                </a:solidFill>
              </a:rPr>
              <a:t> </a:t>
            </a:r>
            <a:r>
              <a:rPr lang="nl-NL" sz="2400" dirty="0"/>
              <a:t>is most </a:t>
            </a:r>
            <a:r>
              <a:rPr lang="nl-NL" sz="2400" dirty="0" err="1"/>
              <a:t>probably</a:t>
            </a:r>
            <a:endParaRPr lang="nl-NL" sz="2400" dirty="0"/>
          </a:p>
          <a:p>
            <a:r>
              <a:rPr lang="nl-NL" sz="2400" dirty="0" err="1"/>
              <a:t>somewhere</a:t>
            </a:r>
            <a:r>
              <a:rPr lang="nl-NL" sz="2400" dirty="0"/>
              <a:t> in THIS range.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F87BA6D-51D6-834D-B890-5FD3C8CEAEA3}"/>
              </a:ext>
            </a:extLst>
          </p:cNvPr>
          <p:cNvCxnSpPr>
            <a:cxnSpLocks/>
          </p:cNvCxnSpPr>
          <p:nvPr/>
        </p:nvCxnSpPr>
        <p:spPr>
          <a:xfrm>
            <a:off x="1369281" y="3861048"/>
            <a:ext cx="5039060" cy="0"/>
          </a:xfrm>
          <a:prstGeom prst="straightConnector1">
            <a:avLst/>
          </a:prstGeom>
          <a:ln w="85725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1387AA3-9CE6-7C47-8680-32FB50EAE50E}"/>
              </a:ext>
            </a:extLst>
          </p:cNvPr>
          <p:cNvGrpSpPr/>
          <p:nvPr/>
        </p:nvGrpSpPr>
        <p:grpSpPr>
          <a:xfrm>
            <a:off x="3287688" y="1805868"/>
            <a:ext cx="7993378" cy="3431218"/>
            <a:chOff x="2713124" y="1836418"/>
            <a:chExt cx="7993378" cy="3431218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234A30B5-08F4-1849-ABEA-AA34413C8EDB}"/>
                </a:ext>
              </a:extLst>
            </p:cNvPr>
            <p:cNvSpPr/>
            <p:nvPr/>
          </p:nvSpPr>
          <p:spPr>
            <a:xfrm>
              <a:off x="5807968" y="1844824"/>
              <a:ext cx="1944216" cy="3422812"/>
            </a:xfrm>
            <a:custGeom>
              <a:avLst/>
              <a:gdLst>
                <a:gd name="connsiteX0" fmla="*/ 7669530 w 7669530"/>
                <a:gd name="connsiteY0" fmla="*/ 803 h 3555533"/>
                <a:gd name="connsiteX1" fmla="*/ 5166360 w 7669530"/>
                <a:gd name="connsiteY1" fmla="*/ 332273 h 3555533"/>
                <a:gd name="connsiteX2" fmla="*/ 4091940 w 7669530"/>
                <a:gd name="connsiteY2" fmla="*/ 2035343 h 3555533"/>
                <a:gd name="connsiteX3" fmla="*/ 2594610 w 7669530"/>
                <a:gd name="connsiteY3" fmla="*/ 3292643 h 3555533"/>
                <a:gd name="connsiteX4" fmla="*/ 0 w 7669530"/>
                <a:gd name="connsiteY4" fmla="*/ 3555533 h 3555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69530" h="3555533">
                  <a:moveTo>
                    <a:pt x="7669530" y="803"/>
                  </a:moveTo>
                  <a:cubicBezTo>
                    <a:pt x="6716077" y="-3007"/>
                    <a:pt x="5762625" y="-6817"/>
                    <a:pt x="5166360" y="332273"/>
                  </a:cubicBezTo>
                  <a:cubicBezTo>
                    <a:pt x="4570095" y="671363"/>
                    <a:pt x="4520565" y="1541948"/>
                    <a:pt x="4091940" y="2035343"/>
                  </a:cubicBezTo>
                  <a:cubicBezTo>
                    <a:pt x="3663315" y="2528738"/>
                    <a:pt x="3276600" y="3039278"/>
                    <a:pt x="2594610" y="3292643"/>
                  </a:cubicBezTo>
                  <a:cubicBezTo>
                    <a:pt x="1912620" y="3546008"/>
                    <a:pt x="398145" y="3509813"/>
                    <a:pt x="0" y="3555533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FA61B4F-ED2B-9449-8414-3B92180825A3}"/>
                </a:ext>
              </a:extLst>
            </p:cNvPr>
            <p:cNvCxnSpPr>
              <a:cxnSpLocks/>
            </p:cNvCxnSpPr>
            <p:nvPr/>
          </p:nvCxnSpPr>
          <p:spPr>
            <a:xfrm>
              <a:off x="7688099" y="1836418"/>
              <a:ext cx="3018403" cy="8406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359260C-1732-E244-8F82-FD15256595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13124" y="5259252"/>
              <a:ext cx="3109769" cy="8384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A75C9DB-BC0E-5E49-A412-50BBBA5EB083}"/>
              </a:ext>
            </a:extLst>
          </p:cNvPr>
          <p:cNvCxnSpPr>
            <a:cxnSpLocks/>
          </p:cNvCxnSpPr>
          <p:nvPr/>
        </p:nvCxnSpPr>
        <p:spPr>
          <a:xfrm>
            <a:off x="4727848" y="3212976"/>
            <a:ext cx="3077072" cy="0"/>
          </a:xfrm>
          <a:prstGeom prst="straightConnector1">
            <a:avLst/>
          </a:prstGeom>
          <a:ln w="85725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E0DE76A1-A93D-F84B-9961-83D96D130F18}"/>
              </a:ext>
            </a:extLst>
          </p:cNvPr>
          <p:cNvSpPr txBox="1"/>
          <p:nvPr/>
        </p:nvSpPr>
        <p:spPr>
          <a:xfrm>
            <a:off x="969449" y="182929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7539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6E9A3-BC1F-374E-8886-D03076885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1391056" cy="1143000"/>
          </a:xfrm>
        </p:spPr>
        <p:txBody>
          <a:bodyPr/>
          <a:lstStyle/>
          <a:p>
            <a:pPr algn="l"/>
            <a:r>
              <a:rPr lang="nl-NL" dirty="0"/>
              <a:t>Using </a:t>
            </a:r>
            <a:r>
              <a:rPr lang="nl-NL" u="sng" dirty="0"/>
              <a:t>4 </a:t>
            </a:r>
            <a:r>
              <a:rPr lang="nl-NL" u="sng" dirty="0" err="1"/>
              <a:t>almost</a:t>
            </a:r>
            <a:r>
              <a:rPr lang="nl-NL" u="sng" dirty="0"/>
              <a:t> perfect items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distinguish</a:t>
            </a:r>
            <a:r>
              <a:rPr lang="nl-NL" dirty="0"/>
              <a:t> </a:t>
            </a:r>
            <a:r>
              <a:rPr lang="nl-NL" dirty="0" err="1"/>
              <a:t>between</a:t>
            </a:r>
            <a:r>
              <a:rPr lang="nl-NL" dirty="0"/>
              <a:t> </a:t>
            </a:r>
            <a:r>
              <a:rPr lang="nl-NL" dirty="0" err="1"/>
              <a:t>individuals</a:t>
            </a:r>
            <a:endParaRPr lang="nl-NL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C0BB06-4CE8-9B45-AC47-67644A632E74}"/>
              </a:ext>
            </a:extLst>
          </p:cNvPr>
          <p:cNvCxnSpPr>
            <a:cxnSpLocks/>
          </p:cNvCxnSpPr>
          <p:nvPr/>
        </p:nvCxnSpPr>
        <p:spPr>
          <a:xfrm flipV="1">
            <a:off x="1369281" y="5272592"/>
            <a:ext cx="9983303" cy="51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6CA5390-F19E-2A4C-BEC7-BEEB0D24A0A9}"/>
              </a:ext>
            </a:extLst>
          </p:cNvPr>
          <p:cNvSpPr txBox="1"/>
          <p:nvPr/>
        </p:nvSpPr>
        <p:spPr>
          <a:xfrm>
            <a:off x="1487488" y="5661248"/>
            <a:ext cx="862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low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6A6AA6-463C-9E40-AEC5-018A4CE80868}"/>
              </a:ext>
            </a:extLst>
          </p:cNvPr>
          <p:cNvSpPr txBox="1"/>
          <p:nvPr/>
        </p:nvSpPr>
        <p:spPr>
          <a:xfrm>
            <a:off x="9794637" y="5661248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high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74B537-FD06-7141-AC55-B8AEF50AA625}"/>
              </a:ext>
            </a:extLst>
          </p:cNvPr>
          <p:cNvSpPr txBox="1"/>
          <p:nvPr/>
        </p:nvSpPr>
        <p:spPr>
          <a:xfrm>
            <a:off x="1001873" y="484631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0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7DF2C67-45CD-EC40-8A74-61C66FE0CB6F}"/>
              </a:ext>
            </a:extLst>
          </p:cNvPr>
          <p:cNvGrpSpPr/>
          <p:nvPr/>
        </p:nvGrpSpPr>
        <p:grpSpPr>
          <a:xfrm>
            <a:off x="1369281" y="1797462"/>
            <a:ext cx="9767279" cy="3431218"/>
            <a:chOff x="2713124" y="1836418"/>
            <a:chExt cx="9767279" cy="3431218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06B0FEF-13E4-B24D-8CEB-0B953003D577}"/>
                </a:ext>
              </a:extLst>
            </p:cNvPr>
            <p:cNvSpPr/>
            <p:nvPr/>
          </p:nvSpPr>
          <p:spPr>
            <a:xfrm>
              <a:off x="5807968" y="1844824"/>
              <a:ext cx="1944216" cy="3422812"/>
            </a:xfrm>
            <a:custGeom>
              <a:avLst/>
              <a:gdLst>
                <a:gd name="connsiteX0" fmla="*/ 7669530 w 7669530"/>
                <a:gd name="connsiteY0" fmla="*/ 803 h 3555533"/>
                <a:gd name="connsiteX1" fmla="*/ 5166360 w 7669530"/>
                <a:gd name="connsiteY1" fmla="*/ 332273 h 3555533"/>
                <a:gd name="connsiteX2" fmla="*/ 4091940 w 7669530"/>
                <a:gd name="connsiteY2" fmla="*/ 2035343 h 3555533"/>
                <a:gd name="connsiteX3" fmla="*/ 2594610 w 7669530"/>
                <a:gd name="connsiteY3" fmla="*/ 3292643 h 3555533"/>
                <a:gd name="connsiteX4" fmla="*/ 0 w 7669530"/>
                <a:gd name="connsiteY4" fmla="*/ 3555533 h 3555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69530" h="3555533">
                  <a:moveTo>
                    <a:pt x="7669530" y="803"/>
                  </a:moveTo>
                  <a:cubicBezTo>
                    <a:pt x="6716077" y="-3007"/>
                    <a:pt x="5762625" y="-6817"/>
                    <a:pt x="5166360" y="332273"/>
                  </a:cubicBezTo>
                  <a:cubicBezTo>
                    <a:pt x="4570095" y="671363"/>
                    <a:pt x="4520565" y="1541948"/>
                    <a:pt x="4091940" y="2035343"/>
                  </a:cubicBezTo>
                  <a:cubicBezTo>
                    <a:pt x="3663315" y="2528738"/>
                    <a:pt x="3276600" y="3039278"/>
                    <a:pt x="2594610" y="3292643"/>
                  </a:cubicBezTo>
                  <a:cubicBezTo>
                    <a:pt x="1912620" y="3546008"/>
                    <a:pt x="398145" y="3509813"/>
                    <a:pt x="0" y="3555533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40A86B-ECF2-E144-BE90-9A1598AD3BC7}"/>
                </a:ext>
              </a:extLst>
            </p:cNvPr>
            <p:cNvCxnSpPr>
              <a:cxnSpLocks/>
            </p:cNvCxnSpPr>
            <p:nvPr/>
          </p:nvCxnSpPr>
          <p:spPr>
            <a:xfrm>
              <a:off x="7688099" y="1836418"/>
              <a:ext cx="4792304" cy="8406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A3E6578-0F9C-0E4C-B7E2-532F3DE40B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13124" y="5259252"/>
              <a:ext cx="3109769" cy="8384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5A682F7-4E37-AE47-9894-86F2688B3642}"/>
              </a:ext>
            </a:extLst>
          </p:cNvPr>
          <p:cNvCxnSpPr>
            <a:cxnSpLocks/>
          </p:cNvCxnSpPr>
          <p:nvPr/>
        </p:nvCxnSpPr>
        <p:spPr>
          <a:xfrm>
            <a:off x="6600056" y="2636912"/>
            <a:ext cx="3057670" cy="0"/>
          </a:xfrm>
          <a:prstGeom prst="straightConnector1">
            <a:avLst/>
          </a:prstGeom>
          <a:ln w="85725"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F87BA6D-51D6-834D-B890-5FD3C8CEAEA3}"/>
              </a:ext>
            </a:extLst>
          </p:cNvPr>
          <p:cNvCxnSpPr>
            <a:cxnSpLocks/>
          </p:cNvCxnSpPr>
          <p:nvPr/>
        </p:nvCxnSpPr>
        <p:spPr>
          <a:xfrm>
            <a:off x="1399131" y="4479030"/>
            <a:ext cx="3079919" cy="39144"/>
          </a:xfrm>
          <a:prstGeom prst="straightConnector1">
            <a:avLst/>
          </a:prstGeom>
          <a:ln w="85725"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1387AA3-9CE6-7C47-8680-32FB50EAE50E}"/>
              </a:ext>
            </a:extLst>
          </p:cNvPr>
          <p:cNvGrpSpPr/>
          <p:nvPr/>
        </p:nvGrpSpPr>
        <p:grpSpPr>
          <a:xfrm>
            <a:off x="3287688" y="1805868"/>
            <a:ext cx="7993378" cy="3431218"/>
            <a:chOff x="2713124" y="1836418"/>
            <a:chExt cx="7993378" cy="3431218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234A30B5-08F4-1849-ABEA-AA34413C8EDB}"/>
                </a:ext>
              </a:extLst>
            </p:cNvPr>
            <p:cNvSpPr/>
            <p:nvPr/>
          </p:nvSpPr>
          <p:spPr>
            <a:xfrm>
              <a:off x="5807968" y="1844824"/>
              <a:ext cx="1944216" cy="3422812"/>
            </a:xfrm>
            <a:custGeom>
              <a:avLst/>
              <a:gdLst>
                <a:gd name="connsiteX0" fmla="*/ 7669530 w 7669530"/>
                <a:gd name="connsiteY0" fmla="*/ 803 h 3555533"/>
                <a:gd name="connsiteX1" fmla="*/ 5166360 w 7669530"/>
                <a:gd name="connsiteY1" fmla="*/ 332273 h 3555533"/>
                <a:gd name="connsiteX2" fmla="*/ 4091940 w 7669530"/>
                <a:gd name="connsiteY2" fmla="*/ 2035343 h 3555533"/>
                <a:gd name="connsiteX3" fmla="*/ 2594610 w 7669530"/>
                <a:gd name="connsiteY3" fmla="*/ 3292643 h 3555533"/>
                <a:gd name="connsiteX4" fmla="*/ 0 w 7669530"/>
                <a:gd name="connsiteY4" fmla="*/ 3555533 h 3555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69530" h="3555533">
                  <a:moveTo>
                    <a:pt x="7669530" y="803"/>
                  </a:moveTo>
                  <a:cubicBezTo>
                    <a:pt x="6716077" y="-3007"/>
                    <a:pt x="5762625" y="-6817"/>
                    <a:pt x="5166360" y="332273"/>
                  </a:cubicBezTo>
                  <a:cubicBezTo>
                    <a:pt x="4570095" y="671363"/>
                    <a:pt x="4520565" y="1541948"/>
                    <a:pt x="4091940" y="2035343"/>
                  </a:cubicBezTo>
                  <a:cubicBezTo>
                    <a:pt x="3663315" y="2528738"/>
                    <a:pt x="3276600" y="3039278"/>
                    <a:pt x="2594610" y="3292643"/>
                  </a:cubicBezTo>
                  <a:cubicBezTo>
                    <a:pt x="1912620" y="3546008"/>
                    <a:pt x="398145" y="3509813"/>
                    <a:pt x="0" y="3555533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FA61B4F-ED2B-9449-8414-3B92180825A3}"/>
                </a:ext>
              </a:extLst>
            </p:cNvPr>
            <p:cNvCxnSpPr>
              <a:cxnSpLocks/>
            </p:cNvCxnSpPr>
            <p:nvPr/>
          </p:nvCxnSpPr>
          <p:spPr>
            <a:xfrm>
              <a:off x="7688099" y="1836418"/>
              <a:ext cx="3018403" cy="8406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359260C-1732-E244-8F82-FD15256595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13124" y="5259252"/>
              <a:ext cx="3109769" cy="8384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A75C9DB-BC0E-5E49-A412-50BBBA5EB083}"/>
              </a:ext>
            </a:extLst>
          </p:cNvPr>
          <p:cNvCxnSpPr>
            <a:cxnSpLocks/>
          </p:cNvCxnSpPr>
          <p:nvPr/>
        </p:nvCxnSpPr>
        <p:spPr>
          <a:xfrm>
            <a:off x="3219230" y="3861048"/>
            <a:ext cx="2732754" cy="0"/>
          </a:xfrm>
          <a:prstGeom prst="straightConnector1">
            <a:avLst/>
          </a:prstGeom>
          <a:ln w="85725"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C8645EA-FFAF-AB42-A9C9-FD3EDCF07480}"/>
              </a:ext>
            </a:extLst>
          </p:cNvPr>
          <p:cNvCxnSpPr>
            <a:cxnSpLocks/>
          </p:cNvCxnSpPr>
          <p:nvPr/>
        </p:nvCxnSpPr>
        <p:spPr>
          <a:xfrm>
            <a:off x="4871347" y="3212976"/>
            <a:ext cx="3164154" cy="0"/>
          </a:xfrm>
          <a:prstGeom prst="straightConnector1">
            <a:avLst/>
          </a:prstGeom>
          <a:ln w="85725"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AD1078A-75EE-F74E-B634-CF9ACDB4DA86}"/>
              </a:ext>
            </a:extLst>
          </p:cNvPr>
          <p:cNvCxnSpPr>
            <a:cxnSpLocks/>
          </p:cNvCxnSpPr>
          <p:nvPr/>
        </p:nvCxnSpPr>
        <p:spPr>
          <a:xfrm>
            <a:off x="8326748" y="2132856"/>
            <a:ext cx="3255937" cy="0"/>
          </a:xfrm>
          <a:prstGeom prst="straightConnector1">
            <a:avLst/>
          </a:prstGeom>
          <a:ln w="85725"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24">
            <a:extLst>
              <a:ext uri="{FF2B5EF4-FFF2-40B4-BE49-F238E27FC236}">
                <a16:creationId xmlns:a16="http://schemas.microsoft.com/office/drawing/2014/main" id="{BC0CCB19-DEDD-4E4D-AC27-4F49A23991F7}"/>
              </a:ext>
            </a:extLst>
          </p:cNvPr>
          <p:cNvSpPr/>
          <p:nvPr/>
        </p:nvSpPr>
        <p:spPr>
          <a:xfrm>
            <a:off x="2991216" y="1797484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680501C-2053-B544-8AD2-D5DC29CE75A9}"/>
              </a:ext>
            </a:extLst>
          </p:cNvPr>
          <p:cNvCxnSpPr>
            <a:cxnSpLocks/>
          </p:cNvCxnSpPr>
          <p:nvPr/>
        </p:nvCxnSpPr>
        <p:spPr>
          <a:xfrm>
            <a:off x="4871347" y="1789078"/>
            <a:ext cx="4792304" cy="8406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66CDBE5-6E2B-2F4D-9849-9734662A532C}"/>
              </a:ext>
            </a:extLst>
          </p:cNvPr>
          <p:cNvCxnSpPr>
            <a:cxnSpLocks/>
          </p:cNvCxnSpPr>
          <p:nvPr/>
        </p:nvCxnSpPr>
        <p:spPr>
          <a:xfrm flipV="1">
            <a:off x="1369281" y="5211912"/>
            <a:ext cx="1636860" cy="5511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>
            <a:extLst>
              <a:ext uri="{FF2B5EF4-FFF2-40B4-BE49-F238E27FC236}">
                <a16:creationId xmlns:a16="http://schemas.microsoft.com/office/drawing/2014/main" id="{D07F8278-417D-6748-9688-85C96D6EAF2E}"/>
              </a:ext>
            </a:extLst>
          </p:cNvPr>
          <p:cNvSpPr/>
          <p:nvPr/>
        </p:nvSpPr>
        <p:spPr>
          <a:xfrm>
            <a:off x="7881250" y="1822658"/>
            <a:ext cx="1944216" cy="3422812"/>
          </a:xfrm>
          <a:custGeom>
            <a:avLst/>
            <a:gdLst>
              <a:gd name="connsiteX0" fmla="*/ 7669530 w 7669530"/>
              <a:gd name="connsiteY0" fmla="*/ 803 h 3555533"/>
              <a:gd name="connsiteX1" fmla="*/ 5166360 w 7669530"/>
              <a:gd name="connsiteY1" fmla="*/ 332273 h 3555533"/>
              <a:gd name="connsiteX2" fmla="*/ 4091940 w 7669530"/>
              <a:gd name="connsiteY2" fmla="*/ 2035343 h 3555533"/>
              <a:gd name="connsiteX3" fmla="*/ 2594610 w 7669530"/>
              <a:gd name="connsiteY3" fmla="*/ 3292643 h 3555533"/>
              <a:gd name="connsiteX4" fmla="*/ 0 w 7669530"/>
              <a:gd name="connsiteY4" fmla="*/ 3555533 h 35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9530" h="3555533">
                <a:moveTo>
                  <a:pt x="7669530" y="803"/>
                </a:moveTo>
                <a:cubicBezTo>
                  <a:pt x="6716077" y="-3007"/>
                  <a:pt x="5762625" y="-6817"/>
                  <a:pt x="5166360" y="332273"/>
                </a:cubicBezTo>
                <a:cubicBezTo>
                  <a:pt x="4570095" y="671363"/>
                  <a:pt x="4520565" y="1541948"/>
                  <a:pt x="4091940" y="2035343"/>
                </a:cubicBezTo>
                <a:cubicBezTo>
                  <a:pt x="3663315" y="2528738"/>
                  <a:pt x="3276600" y="3039278"/>
                  <a:pt x="2594610" y="3292643"/>
                </a:cubicBezTo>
                <a:cubicBezTo>
                  <a:pt x="1912620" y="3546008"/>
                  <a:pt x="398145" y="3509813"/>
                  <a:pt x="0" y="3555533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E0CEF15-FA6D-2845-AEE3-845B52EA650E}"/>
              </a:ext>
            </a:extLst>
          </p:cNvPr>
          <p:cNvCxnSpPr>
            <a:cxnSpLocks/>
            <a:stCxn id="33" idx="0"/>
          </p:cNvCxnSpPr>
          <p:nvPr/>
        </p:nvCxnSpPr>
        <p:spPr>
          <a:xfrm flipV="1">
            <a:off x="9825466" y="1813980"/>
            <a:ext cx="1615064" cy="9451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8D1DBC3-6AA5-F34C-848E-0FBF5CE265CE}"/>
              </a:ext>
            </a:extLst>
          </p:cNvPr>
          <p:cNvCxnSpPr>
            <a:cxnSpLocks/>
          </p:cNvCxnSpPr>
          <p:nvPr/>
        </p:nvCxnSpPr>
        <p:spPr>
          <a:xfrm flipV="1">
            <a:off x="6401470" y="5237108"/>
            <a:ext cx="1636860" cy="5511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2A18A445-5601-974C-B3D2-39B29AE56B6D}"/>
              </a:ext>
            </a:extLst>
          </p:cNvPr>
          <p:cNvSpPr txBox="1"/>
          <p:nvPr/>
        </p:nvSpPr>
        <p:spPr>
          <a:xfrm>
            <a:off x="969449" y="182929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6096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T_wit_NL v1">
  <a:themeElements>
    <a:clrScheme name="UT_wit_NL v1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4B233"/>
      </a:accent1>
      <a:accent2>
        <a:srgbClr val="CF0072"/>
      </a:accent2>
      <a:accent3>
        <a:srgbClr val="FFFFFF"/>
      </a:accent3>
      <a:accent4>
        <a:srgbClr val="000000"/>
      </a:accent4>
      <a:accent5>
        <a:srgbClr val="AED5AD"/>
      </a:accent5>
      <a:accent6>
        <a:srgbClr val="BB0067"/>
      </a:accent6>
      <a:hlink>
        <a:srgbClr val="FED100"/>
      </a:hlink>
      <a:folHlink>
        <a:srgbClr val="0098C3"/>
      </a:folHlink>
    </a:clrScheme>
    <a:fontScheme name="UT_wit_NL v1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UT_wit_NL 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_wit_NL v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_wit_NL v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_wit_NL v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_wit_NL v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_wit_NL v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_wit_NL v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_wit_NL v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_wit_NL v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_wit_NL v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_wit_NL v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_wit_NL v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_wit_NL v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CA440"/>
        </a:accent1>
        <a:accent2>
          <a:srgbClr val="FFD600"/>
        </a:accent2>
        <a:accent3>
          <a:srgbClr val="FFFFFF"/>
        </a:accent3>
        <a:accent4>
          <a:srgbClr val="000000"/>
        </a:accent4>
        <a:accent5>
          <a:srgbClr val="B5CFAF"/>
        </a:accent5>
        <a:accent6>
          <a:srgbClr val="E7C200"/>
        </a:accent6>
        <a:hlink>
          <a:srgbClr val="C40079"/>
        </a:hlink>
        <a:folHlink>
          <a:srgbClr val="0098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_wit_NL v1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4B233"/>
        </a:accent1>
        <a:accent2>
          <a:srgbClr val="CF0072"/>
        </a:accent2>
        <a:accent3>
          <a:srgbClr val="FFFFFF"/>
        </a:accent3>
        <a:accent4>
          <a:srgbClr val="000000"/>
        </a:accent4>
        <a:accent5>
          <a:srgbClr val="AED5AD"/>
        </a:accent5>
        <a:accent6>
          <a:srgbClr val="BB0067"/>
        </a:accent6>
        <a:hlink>
          <a:srgbClr val="FED100"/>
        </a:hlink>
        <a:folHlink>
          <a:srgbClr val="0098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2317</TotalTime>
  <Words>484</Words>
  <Application>Microsoft Macintosh PowerPoint</Application>
  <PresentationFormat>Widescreen</PresentationFormat>
  <Paragraphs>144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ＭＳ Ｐゴシック</vt:lpstr>
      <vt:lpstr>Arial</vt:lpstr>
      <vt:lpstr>Arial Narrow</vt:lpstr>
      <vt:lpstr>Calibri</vt:lpstr>
      <vt:lpstr>Wingdings</vt:lpstr>
      <vt:lpstr>Office Theme</vt:lpstr>
      <vt:lpstr>UT_wit_NL v1</vt:lpstr>
      <vt:lpstr>In this microlecture</vt:lpstr>
      <vt:lpstr>PowerPoint Presentation</vt:lpstr>
      <vt:lpstr>Example</vt:lpstr>
      <vt:lpstr>Measuring a latent trait</vt:lpstr>
      <vt:lpstr>An almost perfect item to distinguish between individuals</vt:lpstr>
      <vt:lpstr>Using 1 almost perfect item to distinguish between individuals</vt:lpstr>
      <vt:lpstr>Using 1 almost perfect item to distinguish between individuals</vt:lpstr>
      <vt:lpstr>Using 2 almost perfect items to distinguish between individuals</vt:lpstr>
      <vt:lpstr>Using 4 almost perfect items to distinguish between individuals</vt:lpstr>
      <vt:lpstr>The problem (1)</vt:lpstr>
      <vt:lpstr>The problem (2)</vt:lpstr>
      <vt:lpstr>Solution: create a large item bank</vt:lpstr>
      <vt:lpstr>Solution: use a large item bank</vt:lpstr>
      <vt:lpstr>Solution: use a large item bank</vt:lpstr>
      <vt:lpstr>Adaptive testing</vt:lpstr>
      <vt:lpstr>In this micro lecture</vt:lpstr>
      <vt:lpstr>PowerPoint Presentation</vt:lpstr>
    </vt:vector>
  </TitlesOfParts>
  <Company>University of Twente - ICTS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ICTS</dc:creator>
  <cp:lastModifiedBy>henk van der kolk</cp:lastModifiedBy>
  <cp:revision>127</cp:revision>
  <dcterms:created xsi:type="dcterms:W3CDTF">2011-09-01T09:02:25Z</dcterms:created>
  <dcterms:modified xsi:type="dcterms:W3CDTF">2018-06-14T11:13:18Z</dcterms:modified>
</cp:coreProperties>
</file>