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7" r:id="rId2"/>
  </p:sldMasterIdLst>
  <p:notesMasterIdLst>
    <p:notesMasterId r:id="rId31"/>
  </p:notesMasterIdLst>
  <p:sldIdLst>
    <p:sldId id="337" r:id="rId3"/>
    <p:sldId id="340" r:id="rId4"/>
    <p:sldId id="352" r:id="rId5"/>
    <p:sldId id="341" r:id="rId6"/>
    <p:sldId id="342" r:id="rId7"/>
    <p:sldId id="353" r:id="rId8"/>
    <p:sldId id="356" r:id="rId9"/>
    <p:sldId id="344" r:id="rId10"/>
    <p:sldId id="357" r:id="rId11"/>
    <p:sldId id="345" r:id="rId12"/>
    <p:sldId id="358" r:id="rId13"/>
    <p:sldId id="362" r:id="rId14"/>
    <p:sldId id="370" r:id="rId15"/>
    <p:sldId id="346" r:id="rId16"/>
    <p:sldId id="363" r:id="rId17"/>
    <p:sldId id="347" r:id="rId18"/>
    <p:sldId id="371" r:id="rId19"/>
    <p:sldId id="364" r:id="rId20"/>
    <p:sldId id="367" r:id="rId21"/>
    <p:sldId id="348" r:id="rId22"/>
    <p:sldId id="365" r:id="rId23"/>
    <p:sldId id="368" r:id="rId24"/>
    <p:sldId id="369" r:id="rId25"/>
    <p:sldId id="354" r:id="rId26"/>
    <p:sldId id="366" r:id="rId27"/>
    <p:sldId id="351" r:id="rId28"/>
    <p:sldId id="355" r:id="rId29"/>
    <p:sldId id="350" r:id="rId30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lk, H. van der (BMS)" initials="KHvd(" lastIdx="1" clrIdx="0">
    <p:extLst>
      <p:ext uri="{19B8F6BF-5375-455C-9EA6-DF929625EA0E}">
        <p15:presenceInfo xmlns:p15="http://schemas.microsoft.com/office/powerpoint/2012/main" userId="S-1-5-21-950020493-2556186422-1790655746-47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7"/>
    <p:restoredTop sz="80900"/>
  </p:normalViewPr>
  <p:slideViewPr>
    <p:cSldViewPr>
      <p:cViewPr varScale="1">
        <p:scale>
          <a:sx n="62" d="100"/>
          <a:sy n="62" d="100"/>
        </p:scale>
        <p:origin x="221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9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9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111244991173256E-2"/>
          <c:y val="6.9364411378133636E-2"/>
          <c:w val="0.93002227701964302"/>
          <c:h val="0.86877259408423868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Sheet1!$C$2:$C$100</c:f>
              <c:numCache>
                <c:formatCode>0.00</c:formatCode>
                <c:ptCount val="99"/>
                <c:pt idx="0">
                  <c:v>-4.5951198501345898</c:v>
                </c:pt>
                <c:pt idx="1">
                  <c:v>-3.8918202981106265</c:v>
                </c:pt>
                <c:pt idx="2">
                  <c:v>-3.4760986898352733</c:v>
                </c:pt>
                <c:pt idx="3">
                  <c:v>-3.1780538303479453</c:v>
                </c:pt>
                <c:pt idx="4">
                  <c:v>-2.9444389791664403</c:v>
                </c:pt>
                <c:pt idx="5">
                  <c:v>-2.7515353130419489</c:v>
                </c:pt>
                <c:pt idx="6">
                  <c:v>-2.5866893440979424</c:v>
                </c:pt>
                <c:pt idx="7">
                  <c:v>-2.4423470353692043</c:v>
                </c:pt>
                <c:pt idx="8">
                  <c:v>-2.3136349291806306</c:v>
                </c:pt>
                <c:pt idx="9">
                  <c:v>-2.1972245773362191</c:v>
                </c:pt>
                <c:pt idx="10">
                  <c:v>-2.0907410969337694</c:v>
                </c:pt>
                <c:pt idx="11">
                  <c:v>-1.9924301646902063</c:v>
                </c:pt>
                <c:pt idx="12">
                  <c:v>-1.900958761193047</c:v>
                </c:pt>
                <c:pt idx="13">
                  <c:v>-1.8152899666382492</c:v>
                </c:pt>
                <c:pt idx="14">
                  <c:v>-1.7346010553881064</c:v>
                </c:pt>
                <c:pt idx="15">
                  <c:v>-1.6582280766035322</c:v>
                </c:pt>
                <c:pt idx="16">
                  <c:v>-1.5856272637403817</c:v>
                </c:pt>
                <c:pt idx="17">
                  <c:v>-1.5163474893680886</c:v>
                </c:pt>
                <c:pt idx="18">
                  <c:v>-1.4500101755059984</c:v>
                </c:pt>
                <c:pt idx="19">
                  <c:v>-1.3862943611198906</c:v>
                </c:pt>
                <c:pt idx="20">
                  <c:v>-1.3249254147435987</c:v>
                </c:pt>
                <c:pt idx="21">
                  <c:v>-1.2656663733312759</c:v>
                </c:pt>
                <c:pt idx="22">
                  <c:v>-1.2083112059245342</c:v>
                </c:pt>
                <c:pt idx="23">
                  <c:v>-1.1526795099383855</c:v>
                </c:pt>
                <c:pt idx="24">
                  <c:v>-1.0986122886681098</c:v>
                </c:pt>
                <c:pt idx="25">
                  <c:v>-1.0459685551826876</c:v>
                </c:pt>
                <c:pt idx="26">
                  <c:v>-0.99462257514406194</c:v>
                </c:pt>
                <c:pt idx="27">
                  <c:v>-0.94446160884085117</c:v>
                </c:pt>
                <c:pt idx="28">
                  <c:v>-0.89538404705484131</c:v>
                </c:pt>
                <c:pt idx="29">
                  <c:v>-0.84729786038720356</c:v>
                </c:pt>
                <c:pt idx="30">
                  <c:v>-0.80011930011211307</c:v>
                </c:pt>
                <c:pt idx="31">
                  <c:v>-0.75377180237638008</c:v>
                </c:pt>
                <c:pt idx="32">
                  <c:v>-0.70818505792448561</c:v>
                </c:pt>
                <c:pt idx="33">
                  <c:v>-0.66329421741026395</c:v>
                </c:pt>
                <c:pt idx="34">
                  <c:v>-0.61903920840622351</c:v>
                </c:pt>
                <c:pt idx="35">
                  <c:v>-0.5753641449035618</c:v>
                </c:pt>
                <c:pt idx="36">
                  <c:v>-0.53221681374730823</c:v>
                </c:pt>
                <c:pt idx="37">
                  <c:v>-0.48954822531870579</c:v>
                </c:pt>
                <c:pt idx="38">
                  <c:v>-0.44731221804366478</c:v>
                </c:pt>
                <c:pt idx="39">
                  <c:v>-0.40546510810816427</c:v>
                </c:pt>
                <c:pt idx="40">
                  <c:v>-0.36396537720141192</c:v>
                </c:pt>
                <c:pt idx="41">
                  <c:v>-0.32277339226305118</c:v>
                </c:pt>
                <c:pt idx="42">
                  <c:v>-0.28185115214098788</c:v>
                </c:pt>
                <c:pt idx="43">
                  <c:v>-0.2411620568168881</c:v>
                </c:pt>
                <c:pt idx="44">
                  <c:v>-0.20067069546215124</c:v>
                </c:pt>
                <c:pt idx="45">
                  <c:v>-0.16034265007517937</c:v>
                </c:pt>
                <c:pt idx="46">
                  <c:v>-0.12014431184206334</c:v>
                </c:pt>
                <c:pt idx="47">
                  <c:v>-8.0042707673536495E-2</c:v>
                </c:pt>
                <c:pt idx="48">
                  <c:v>-4.0005334613699248E-2</c:v>
                </c:pt>
                <c:pt idx="49">
                  <c:v>0</c:v>
                </c:pt>
                <c:pt idx="50">
                  <c:v>4.0005334613699206E-2</c:v>
                </c:pt>
                <c:pt idx="51">
                  <c:v>8.0042707673536564E-2</c:v>
                </c:pt>
                <c:pt idx="52">
                  <c:v>0.12014431184206341</c:v>
                </c:pt>
                <c:pt idx="53">
                  <c:v>0.16034265007517948</c:v>
                </c:pt>
                <c:pt idx="54">
                  <c:v>0.20067069546215141</c:v>
                </c:pt>
                <c:pt idx="55">
                  <c:v>0.24116205681688824</c:v>
                </c:pt>
                <c:pt idx="56">
                  <c:v>0.28185115214098749</c:v>
                </c:pt>
                <c:pt idx="57">
                  <c:v>0.32277339226305085</c:v>
                </c:pt>
                <c:pt idx="58">
                  <c:v>0.36396537720141148</c:v>
                </c:pt>
                <c:pt idx="59">
                  <c:v>0.40546510810816422</c:v>
                </c:pt>
                <c:pt idx="60">
                  <c:v>0.44731221804366483</c:v>
                </c:pt>
                <c:pt idx="61">
                  <c:v>0.48954822531870579</c:v>
                </c:pt>
                <c:pt idx="62">
                  <c:v>0.53221681374730823</c:v>
                </c:pt>
                <c:pt idx="63">
                  <c:v>0.57536414490356191</c:v>
                </c:pt>
                <c:pt idx="64">
                  <c:v>0.61903920840622362</c:v>
                </c:pt>
                <c:pt idx="65">
                  <c:v>0.66329421741026429</c:v>
                </c:pt>
                <c:pt idx="66">
                  <c:v>0.70818505792448605</c:v>
                </c:pt>
                <c:pt idx="67">
                  <c:v>0.75377180237638031</c:v>
                </c:pt>
                <c:pt idx="68">
                  <c:v>0.80011930011211285</c:v>
                </c:pt>
                <c:pt idx="69">
                  <c:v>0.84729786038720345</c:v>
                </c:pt>
                <c:pt idx="70">
                  <c:v>0.89538404705484131</c:v>
                </c:pt>
                <c:pt idx="71">
                  <c:v>0.94446160884085129</c:v>
                </c:pt>
                <c:pt idx="72">
                  <c:v>0.99462257514406194</c:v>
                </c:pt>
                <c:pt idx="73">
                  <c:v>1.0459685551826876</c:v>
                </c:pt>
                <c:pt idx="74">
                  <c:v>1.0986122886681098</c:v>
                </c:pt>
                <c:pt idx="75">
                  <c:v>1.1526795099383855</c:v>
                </c:pt>
                <c:pt idx="76">
                  <c:v>1.2083112059245342</c:v>
                </c:pt>
                <c:pt idx="77">
                  <c:v>1.2656663733312761</c:v>
                </c:pt>
                <c:pt idx="78">
                  <c:v>1.3249254147435987</c:v>
                </c:pt>
                <c:pt idx="79">
                  <c:v>1.3862943611198908</c:v>
                </c:pt>
                <c:pt idx="80">
                  <c:v>1.4500101755059986</c:v>
                </c:pt>
                <c:pt idx="81">
                  <c:v>1.5163474893680882</c:v>
                </c:pt>
                <c:pt idx="82">
                  <c:v>1.5856272637403817</c:v>
                </c:pt>
                <c:pt idx="83">
                  <c:v>1.6582280766035322</c:v>
                </c:pt>
                <c:pt idx="84">
                  <c:v>1.7346010553881064</c:v>
                </c:pt>
                <c:pt idx="85">
                  <c:v>1.8152899666382489</c:v>
                </c:pt>
                <c:pt idx="86">
                  <c:v>1.900958761193047</c:v>
                </c:pt>
                <c:pt idx="87">
                  <c:v>1.9924301646902063</c:v>
                </c:pt>
                <c:pt idx="88">
                  <c:v>2.0907410969337694</c:v>
                </c:pt>
                <c:pt idx="89">
                  <c:v>2.1972245773362196</c:v>
                </c:pt>
                <c:pt idx="90">
                  <c:v>2.3136349291806311</c:v>
                </c:pt>
                <c:pt idx="91">
                  <c:v>2.4423470353692052</c:v>
                </c:pt>
                <c:pt idx="92">
                  <c:v>2.5866893440979433</c:v>
                </c:pt>
                <c:pt idx="93">
                  <c:v>2.751535313041948</c:v>
                </c:pt>
                <c:pt idx="94">
                  <c:v>2.9444389791664394</c:v>
                </c:pt>
                <c:pt idx="95">
                  <c:v>3.1780538303479449</c:v>
                </c:pt>
                <c:pt idx="96">
                  <c:v>3.4760986898352719</c:v>
                </c:pt>
                <c:pt idx="97">
                  <c:v>3.8918202981106256</c:v>
                </c:pt>
                <c:pt idx="98">
                  <c:v>4.5951198501345889</c:v>
                </c:pt>
              </c:numCache>
            </c:numRef>
          </c:xVal>
          <c:yVal>
            <c:numRef>
              <c:f>Sheet1!$D$2:$D$101</c:f>
              <c:numCache>
                <c:formatCode>0.00</c:formatCode>
                <c:ptCount val="100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</c:v>
                </c:pt>
                <c:pt idx="90">
                  <c:v>0.91</c:v>
                </c:pt>
                <c:pt idx="91">
                  <c:v>0.92</c:v>
                </c:pt>
                <c:pt idx="92">
                  <c:v>0.93</c:v>
                </c:pt>
                <c:pt idx="93">
                  <c:v>0.94</c:v>
                </c:pt>
                <c:pt idx="94">
                  <c:v>0.95</c:v>
                </c:pt>
                <c:pt idx="95">
                  <c:v>0.96</c:v>
                </c:pt>
                <c:pt idx="96">
                  <c:v>0.97</c:v>
                </c:pt>
                <c:pt idx="97">
                  <c:v>0.98</c:v>
                </c:pt>
                <c:pt idx="98">
                  <c:v>0.99</c:v>
                </c:pt>
                <c:pt idx="99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85F-564E-B244-D126066502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0588031"/>
        <c:axId val="780842991"/>
      </c:scatterChart>
      <c:valAx>
        <c:axId val="780588031"/>
        <c:scaling>
          <c:orientation val="minMax"/>
        </c:scaling>
        <c:delete val="0"/>
        <c:axPos val="b"/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0842991"/>
        <c:crosses val="autoZero"/>
        <c:crossBetween val="midCat"/>
      </c:valAx>
      <c:valAx>
        <c:axId val="78084299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058803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111244991173256E-2"/>
          <c:y val="6.9364411378133636E-2"/>
          <c:w val="0.93002227701964302"/>
          <c:h val="0.86877259408423868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Sheet1!$C$2:$C$100</c:f>
              <c:numCache>
                <c:formatCode>0.00</c:formatCode>
                <c:ptCount val="99"/>
                <c:pt idx="0">
                  <c:v>-4.5951198501345898</c:v>
                </c:pt>
                <c:pt idx="1">
                  <c:v>-3.8918202981106265</c:v>
                </c:pt>
                <c:pt idx="2">
                  <c:v>-3.4760986898352733</c:v>
                </c:pt>
                <c:pt idx="3">
                  <c:v>-3.1780538303479453</c:v>
                </c:pt>
                <c:pt idx="4">
                  <c:v>-2.9444389791664403</c:v>
                </c:pt>
                <c:pt idx="5">
                  <c:v>-2.7515353130419489</c:v>
                </c:pt>
                <c:pt idx="6">
                  <c:v>-2.5866893440979424</c:v>
                </c:pt>
                <c:pt idx="7">
                  <c:v>-2.4423470353692043</c:v>
                </c:pt>
                <c:pt idx="8">
                  <c:v>-2.3136349291806306</c:v>
                </c:pt>
                <c:pt idx="9">
                  <c:v>-2.1972245773362191</c:v>
                </c:pt>
                <c:pt idx="10">
                  <c:v>-2.0907410969337694</c:v>
                </c:pt>
                <c:pt idx="11">
                  <c:v>-1.9924301646902063</c:v>
                </c:pt>
                <c:pt idx="12">
                  <c:v>-1.900958761193047</c:v>
                </c:pt>
                <c:pt idx="13">
                  <c:v>-1.8152899666382492</c:v>
                </c:pt>
                <c:pt idx="14">
                  <c:v>-1.7346010553881064</c:v>
                </c:pt>
                <c:pt idx="15">
                  <c:v>-1.6582280766035322</c:v>
                </c:pt>
                <c:pt idx="16">
                  <c:v>-1.5856272637403817</c:v>
                </c:pt>
                <c:pt idx="17">
                  <c:v>-1.5163474893680886</c:v>
                </c:pt>
                <c:pt idx="18">
                  <c:v>-1.4500101755059984</c:v>
                </c:pt>
                <c:pt idx="19">
                  <c:v>-1.3862943611198906</c:v>
                </c:pt>
                <c:pt idx="20">
                  <c:v>-1.3249254147435987</c:v>
                </c:pt>
                <c:pt idx="21">
                  <c:v>-1.2656663733312759</c:v>
                </c:pt>
                <c:pt idx="22">
                  <c:v>-1.2083112059245342</c:v>
                </c:pt>
                <c:pt idx="23">
                  <c:v>-1.1526795099383855</c:v>
                </c:pt>
                <c:pt idx="24">
                  <c:v>-1.0986122886681098</c:v>
                </c:pt>
                <c:pt idx="25">
                  <c:v>-1.0459685551826876</c:v>
                </c:pt>
                <c:pt idx="26">
                  <c:v>-0.99462257514406194</c:v>
                </c:pt>
                <c:pt idx="27">
                  <c:v>-0.94446160884085117</c:v>
                </c:pt>
                <c:pt idx="28">
                  <c:v>-0.89538404705484131</c:v>
                </c:pt>
                <c:pt idx="29">
                  <c:v>-0.84729786038720356</c:v>
                </c:pt>
                <c:pt idx="30">
                  <c:v>-0.80011930011211307</c:v>
                </c:pt>
                <c:pt idx="31">
                  <c:v>-0.75377180237638008</c:v>
                </c:pt>
                <c:pt idx="32">
                  <c:v>-0.70818505792448561</c:v>
                </c:pt>
                <c:pt idx="33">
                  <c:v>-0.66329421741026395</c:v>
                </c:pt>
                <c:pt idx="34">
                  <c:v>-0.61903920840622351</c:v>
                </c:pt>
                <c:pt idx="35">
                  <c:v>-0.5753641449035618</c:v>
                </c:pt>
                <c:pt idx="36">
                  <c:v>-0.53221681374730823</c:v>
                </c:pt>
                <c:pt idx="37">
                  <c:v>-0.48954822531870579</c:v>
                </c:pt>
                <c:pt idx="38">
                  <c:v>-0.44731221804366478</c:v>
                </c:pt>
                <c:pt idx="39">
                  <c:v>-0.40546510810816427</c:v>
                </c:pt>
                <c:pt idx="40">
                  <c:v>-0.36396537720141192</c:v>
                </c:pt>
                <c:pt idx="41">
                  <c:v>-0.32277339226305118</c:v>
                </c:pt>
                <c:pt idx="42">
                  <c:v>-0.28185115214098788</c:v>
                </c:pt>
                <c:pt idx="43">
                  <c:v>-0.2411620568168881</c:v>
                </c:pt>
                <c:pt idx="44">
                  <c:v>-0.20067069546215124</c:v>
                </c:pt>
                <c:pt idx="45">
                  <c:v>-0.16034265007517937</c:v>
                </c:pt>
                <c:pt idx="46">
                  <c:v>-0.12014431184206334</c:v>
                </c:pt>
                <c:pt idx="47">
                  <c:v>-8.0042707673536495E-2</c:v>
                </c:pt>
                <c:pt idx="48">
                  <c:v>-4.0005334613699248E-2</c:v>
                </c:pt>
                <c:pt idx="49">
                  <c:v>0</c:v>
                </c:pt>
                <c:pt idx="50">
                  <c:v>4.0005334613699206E-2</c:v>
                </c:pt>
                <c:pt idx="51">
                  <c:v>8.0042707673536564E-2</c:v>
                </c:pt>
                <c:pt idx="52">
                  <c:v>0.12014431184206341</c:v>
                </c:pt>
                <c:pt idx="53">
                  <c:v>0.16034265007517948</c:v>
                </c:pt>
                <c:pt idx="54">
                  <c:v>0.20067069546215141</c:v>
                </c:pt>
                <c:pt idx="55">
                  <c:v>0.24116205681688824</c:v>
                </c:pt>
                <c:pt idx="56">
                  <c:v>0.28185115214098749</c:v>
                </c:pt>
                <c:pt idx="57">
                  <c:v>0.32277339226305085</c:v>
                </c:pt>
                <c:pt idx="58">
                  <c:v>0.36396537720141148</c:v>
                </c:pt>
                <c:pt idx="59">
                  <c:v>0.40546510810816422</c:v>
                </c:pt>
                <c:pt idx="60">
                  <c:v>0.44731221804366483</c:v>
                </c:pt>
                <c:pt idx="61">
                  <c:v>0.48954822531870579</c:v>
                </c:pt>
                <c:pt idx="62">
                  <c:v>0.53221681374730823</c:v>
                </c:pt>
                <c:pt idx="63">
                  <c:v>0.57536414490356191</c:v>
                </c:pt>
                <c:pt idx="64">
                  <c:v>0.61903920840622362</c:v>
                </c:pt>
                <c:pt idx="65">
                  <c:v>0.66329421741026429</c:v>
                </c:pt>
                <c:pt idx="66">
                  <c:v>0.70818505792448605</c:v>
                </c:pt>
                <c:pt idx="67">
                  <c:v>0.75377180237638031</c:v>
                </c:pt>
                <c:pt idx="68">
                  <c:v>0.80011930011211285</c:v>
                </c:pt>
                <c:pt idx="69">
                  <c:v>0.84729786038720345</c:v>
                </c:pt>
                <c:pt idx="70">
                  <c:v>0.89538404705484131</c:v>
                </c:pt>
                <c:pt idx="71">
                  <c:v>0.94446160884085129</c:v>
                </c:pt>
                <c:pt idx="72">
                  <c:v>0.99462257514406194</c:v>
                </c:pt>
                <c:pt idx="73">
                  <c:v>1.0459685551826876</c:v>
                </c:pt>
                <c:pt idx="74">
                  <c:v>1.0986122886681098</c:v>
                </c:pt>
                <c:pt idx="75">
                  <c:v>1.1526795099383855</c:v>
                </c:pt>
                <c:pt idx="76">
                  <c:v>1.2083112059245342</c:v>
                </c:pt>
                <c:pt idx="77">
                  <c:v>1.2656663733312761</c:v>
                </c:pt>
                <c:pt idx="78">
                  <c:v>1.3249254147435987</c:v>
                </c:pt>
                <c:pt idx="79">
                  <c:v>1.3862943611198908</c:v>
                </c:pt>
                <c:pt idx="80">
                  <c:v>1.4500101755059986</c:v>
                </c:pt>
                <c:pt idx="81">
                  <c:v>1.5163474893680882</c:v>
                </c:pt>
                <c:pt idx="82">
                  <c:v>1.5856272637403817</c:v>
                </c:pt>
                <c:pt idx="83">
                  <c:v>1.6582280766035322</c:v>
                </c:pt>
                <c:pt idx="84">
                  <c:v>1.7346010553881064</c:v>
                </c:pt>
                <c:pt idx="85">
                  <c:v>1.8152899666382489</c:v>
                </c:pt>
                <c:pt idx="86">
                  <c:v>1.900958761193047</c:v>
                </c:pt>
                <c:pt idx="87">
                  <c:v>1.9924301646902063</c:v>
                </c:pt>
                <c:pt idx="88">
                  <c:v>2.0907410969337694</c:v>
                </c:pt>
                <c:pt idx="89">
                  <c:v>2.1972245773362196</c:v>
                </c:pt>
                <c:pt idx="90">
                  <c:v>2.3136349291806311</c:v>
                </c:pt>
                <c:pt idx="91">
                  <c:v>2.4423470353692052</c:v>
                </c:pt>
                <c:pt idx="92">
                  <c:v>2.5866893440979433</c:v>
                </c:pt>
                <c:pt idx="93">
                  <c:v>2.751535313041948</c:v>
                </c:pt>
                <c:pt idx="94">
                  <c:v>2.9444389791664394</c:v>
                </c:pt>
                <c:pt idx="95">
                  <c:v>3.1780538303479449</c:v>
                </c:pt>
                <c:pt idx="96">
                  <c:v>3.4760986898352719</c:v>
                </c:pt>
                <c:pt idx="97">
                  <c:v>3.8918202981106256</c:v>
                </c:pt>
                <c:pt idx="98">
                  <c:v>4.5951198501345889</c:v>
                </c:pt>
              </c:numCache>
            </c:numRef>
          </c:xVal>
          <c:yVal>
            <c:numRef>
              <c:f>Sheet1!$D$2:$D$101</c:f>
              <c:numCache>
                <c:formatCode>0.00</c:formatCode>
                <c:ptCount val="100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</c:v>
                </c:pt>
                <c:pt idx="90">
                  <c:v>0.91</c:v>
                </c:pt>
                <c:pt idx="91">
                  <c:v>0.92</c:v>
                </c:pt>
                <c:pt idx="92">
                  <c:v>0.93</c:v>
                </c:pt>
                <c:pt idx="93">
                  <c:v>0.94</c:v>
                </c:pt>
                <c:pt idx="94">
                  <c:v>0.95</c:v>
                </c:pt>
                <c:pt idx="95">
                  <c:v>0.96</c:v>
                </c:pt>
                <c:pt idx="96">
                  <c:v>0.97</c:v>
                </c:pt>
                <c:pt idx="97">
                  <c:v>0.98</c:v>
                </c:pt>
                <c:pt idx="98">
                  <c:v>0.99</c:v>
                </c:pt>
                <c:pt idx="99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85F-564E-B244-D126066502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0588031"/>
        <c:axId val="780842991"/>
      </c:scatterChart>
      <c:valAx>
        <c:axId val="780588031"/>
        <c:scaling>
          <c:orientation val="minMax"/>
        </c:scaling>
        <c:delete val="0"/>
        <c:axPos val="b"/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0842991"/>
        <c:crosses val="autoZero"/>
        <c:crossBetween val="midCat"/>
      </c:valAx>
      <c:valAx>
        <c:axId val="78084299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058803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271ACF-271A-4829-A913-416CAB1D8FC1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nl-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9A0FCB-8BC5-48CA-B4CB-45B6E15D73F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249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E52DD2-BA66-433C-8882-6698CE30BF49}" type="slidenum">
              <a:rPr lang="en-GB" smtClean="0">
                <a:latin typeface="Arial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>
              <a:latin typeface="Arial" charset="0"/>
              <a:ea typeface="ＭＳ Ｐゴシック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0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5790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4639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00199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6192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63610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could</a:t>
            </a:r>
            <a:r>
              <a:rPr lang="nl-NL" dirty="0"/>
              <a:t> </a:t>
            </a:r>
            <a:r>
              <a:rPr lang="nl-NL" dirty="0" err="1"/>
              <a:t>see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as a trick, but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works</a:t>
            </a:r>
            <a:r>
              <a:rPr lang="nl-NL" dirty="0"/>
              <a:t>, as we </a:t>
            </a:r>
            <a:r>
              <a:rPr lang="nl-NL" dirty="0" err="1"/>
              <a:t>will</a:t>
            </a:r>
            <a:r>
              <a:rPr lang="nl-NL" dirty="0"/>
              <a:t> show later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4055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could</a:t>
            </a:r>
            <a:r>
              <a:rPr lang="nl-NL" dirty="0"/>
              <a:t> </a:t>
            </a:r>
            <a:r>
              <a:rPr lang="nl-NL" dirty="0" err="1"/>
              <a:t>see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as a trick, but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works</a:t>
            </a:r>
            <a:r>
              <a:rPr lang="nl-NL" dirty="0"/>
              <a:t>, as we </a:t>
            </a:r>
            <a:r>
              <a:rPr lang="nl-NL" dirty="0" err="1"/>
              <a:t>will</a:t>
            </a:r>
            <a:r>
              <a:rPr lang="nl-NL" dirty="0"/>
              <a:t> show later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30432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65936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60130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6246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E52DD2-BA66-433C-8882-6698CE30BF49}" type="slidenum">
              <a:rPr lang="en-GB" smtClean="0">
                <a:latin typeface="Arial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>
              <a:latin typeface="Arial" charset="0"/>
              <a:ea typeface="ＭＳ Ｐゴシック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4242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28114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1103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32201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27253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8079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0234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9345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Example</a:t>
            </a:r>
            <a:r>
              <a:rPr lang="nl-NL" dirty="0"/>
              <a:t>: </a:t>
            </a:r>
            <a:r>
              <a:rPr lang="nl-NL" dirty="0" err="1"/>
              <a:t>education</a:t>
            </a:r>
            <a:r>
              <a:rPr lang="nl-NL" dirty="0"/>
              <a:t> (X)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income</a:t>
            </a:r>
            <a:r>
              <a:rPr lang="nl-NL" dirty="0"/>
              <a:t> (Y)</a:t>
            </a:r>
          </a:p>
          <a:p>
            <a:endParaRPr lang="nl-NL" dirty="0"/>
          </a:p>
          <a:p>
            <a:r>
              <a:rPr lang="nl-NL" dirty="0"/>
              <a:t>item </a:t>
            </a:r>
            <a:r>
              <a:rPr lang="nl-NL" dirty="0" err="1"/>
              <a:t>characteristic</a:t>
            </a:r>
            <a:r>
              <a:rPr lang="nl-NL" dirty="0"/>
              <a:t> curve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2411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Mathematical </a:t>
            </a:r>
            <a:r>
              <a:rPr lang="nl-NL" dirty="0" err="1"/>
              <a:t>knowledge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answer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a </a:t>
            </a:r>
            <a:r>
              <a:rPr lang="nl-NL" dirty="0" err="1"/>
              <a:t>specific</a:t>
            </a:r>
            <a:r>
              <a:rPr lang="nl-NL" dirty="0"/>
              <a:t> question (incorrect/correct)</a:t>
            </a:r>
          </a:p>
          <a:p>
            <a:r>
              <a:rPr lang="nl-NL" dirty="0" err="1"/>
              <a:t>Income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voting</a:t>
            </a:r>
            <a:r>
              <a:rPr lang="nl-NL" dirty="0"/>
              <a:t> in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election</a:t>
            </a:r>
            <a:r>
              <a:rPr lang="nl-NL" dirty="0"/>
              <a:t> (no / yes)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9362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Suppose</a:t>
            </a:r>
            <a:r>
              <a:rPr lang="nl-NL" dirty="0"/>
              <a:t> perfect </a:t>
            </a:r>
            <a:r>
              <a:rPr lang="nl-NL" dirty="0" err="1"/>
              <a:t>relationship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812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9466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4331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5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C33F5-D40C-49E7-859F-365B4419973C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97325-8D92-48EA-9770-3D18C936F36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23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898FA-1DA4-4712-AA90-0AA894F871AD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A2FE4-848D-41E3-8F1E-3BEA2250D7F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804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6A22B-E3AE-411C-9D56-9E640DACF793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426A-8536-4EA8-AF74-B36CD6F7D32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7012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00351" y="1644651"/>
            <a:ext cx="9048749" cy="1470025"/>
          </a:xfrm>
        </p:spPr>
        <p:txBody>
          <a:bodyPr lIns="91440"/>
          <a:lstStyle>
            <a:lvl1pPr>
              <a:lnSpc>
                <a:spcPts val="25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RUIMTE VOOR DE TITEL, ARIAL NARROW BOLD 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98233" y="3035301"/>
            <a:ext cx="9050867" cy="1101725"/>
          </a:xfrm>
        </p:spPr>
        <p:txBody>
          <a:bodyPr lIns="91440"/>
          <a:lstStyle>
            <a:lvl1pPr marL="0" indent="0">
              <a:buFont typeface="Wingdings" charset="2"/>
              <a:buNone/>
              <a:defRPr>
                <a:solidFill>
                  <a:schemeClr val="bg1"/>
                </a:solidFill>
                <a:latin typeface="Arial Narrow" charset="0"/>
              </a:defRPr>
            </a:lvl1pPr>
          </a:lstStyle>
          <a:p>
            <a:r>
              <a:rPr lang="nl-NL"/>
              <a:t>RUIMTE VOOR DE SUBTITEL ARIAL NARROW C17/25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nl-NL"/>
              <a:t>OEO intro 5-9-2006: Peter Geurts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 rIns="91440"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lvl1pPr>
          </a:lstStyle>
          <a:p>
            <a:pPr>
              <a:defRPr/>
            </a:pPr>
            <a:fld id="{47A9579D-0124-4B6A-AC45-C8FD3F4DB8D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3561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965B9F2-73A1-4A92-A825-E9C6B83B910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4256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EA09FEB-DEFF-404B-B958-9DCF38CA570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6395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351618" y="2051051"/>
            <a:ext cx="4643967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198785" y="2051051"/>
            <a:ext cx="4643967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5967793-4E97-4561-A77C-E808607CB4F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067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E3921D-8027-42BF-93BA-D42B66CE0C2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1923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8DABB29-0A2C-46FF-8854-4848722E9C4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1250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A58040-3876-4C33-999B-0A695611878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690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78787BB-7AA6-42DE-BFC2-2B51A42DF56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16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F15E3-47AC-4E01-82F7-C5889FB5F52D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C34DD-F92C-4EDA-B1CA-64983FB426E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536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D8E8AD-B564-44CA-9B50-A17684626E0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032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BBD0D06-0E26-45DD-B833-27522389965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77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472085" y="363539"/>
            <a:ext cx="2372783" cy="524827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349500" y="363539"/>
            <a:ext cx="6919384" cy="524827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23CEF9-0B42-4541-A68B-EB725185745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3545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9501" y="363538"/>
            <a:ext cx="9495367" cy="1143000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2351618" y="2051051"/>
            <a:ext cx="4643967" cy="356076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198785" y="2051051"/>
            <a:ext cx="4643967" cy="356076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09AAB6D-8BB6-4F4B-BC48-9BB09A2DB82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69642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oud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9501" y="363538"/>
            <a:ext cx="9495367" cy="1143000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351618" y="2051051"/>
            <a:ext cx="4643967" cy="356076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198785" y="2051051"/>
            <a:ext cx="4643967" cy="356076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4FE5D4-6C96-4C5B-B10D-228EDE9C2C7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841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3A2D2-17B6-48B5-82EA-257DD8F506E0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1E1F8-F27B-4C96-A21C-213CDC46A9B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903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2BB20-BB60-45CF-BA50-856F53F86AB4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24E9C-99B2-4998-8E97-0E04D2DE0DF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823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D38-7DF1-4EFA-88D2-3B2296E6C22E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2D57A-C306-40A2-80E7-7D6E7C17713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361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D84A4-0F89-405D-8902-DC0EF7978322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058ED-BDC1-4901-A7E8-ADE78A26323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33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CA4AE-6429-46EC-BB1C-B0834D952A43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BAF60-64C5-4351-A4AD-7FF3B22B0B7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53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EEC71-8944-49FF-9001-38E37D468836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3265A-6367-4A42-8546-49AEB9C6058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308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C719-FDD2-453C-BAF0-41168AA26EF6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98E65-5C90-4DDB-9F82-3AE8E630A8D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746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NUL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6751EA-A090-4E75-985B-EF932ED71720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434144-3C46-4512-954D-5DE744D9AD9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49501" y="363538"/>
            <a:ext cx="94953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51618" y="2051051"/>
            <a:ext cx="9491133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45334" y="6400800"/>
            <a:ext cx="49953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8E77688-488B-4319-86A2-9FDF543411B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349501" y="1636713"/>
            <a:ext cx="9842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2054" name="Picture 6" descr="UT_Logo_2400_Black_N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933" y="6335713"/>
            <a:ext cx="265853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</a:defRPr>
      </a:lvl9pPr>
    </p:titleStyle>
    <p:bodyStyle>
      <a:lvl1pPr marL="255588" indent="-255588" algn="l" defTabSz="238125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538163" indent="-280988" algn="l" defTabSz="238125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SzPct val="70000"/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801688" indent="-238125" algn="l" defTabSz="238125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077913" indent="-250825" algn="l" defTabSz="238125" rtl="0" eaLnBrk="0" fontAlgn="base" hangingPunct="0">
        <a:lnSpc>
          <a:spcPts val="2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1344613" indent="-255588" algn="l" defTabSz="238125" rtl="0" eaLnBrk="0" fontAlgn="base" hangingPunct="0">
        <a:lnSpc>
          <a:spcPts val="2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1801813" indent="-255588" algn="l" defTabSz="238125" rtl="0" fontAlgn="base">
        <a:lnSpc>
          <a:spcPts val="2000"/>
        </a:lnSpc>
        <a:spcBef>
          <a:spcPct val="20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259013" indent="-255588" algn="l" defTabSz="238125" rtl="0" fontAlgn="base">
        <a:lnSpc>
          <a:spcPts val="2000"/>
        </a:lnSpc>
        <a:spcBef>
          <a:spcPct val="20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716213" indent="-255588" algn="l" defTabSz="238125" rtl="0" fontAlgn="base">
        <a:lnSpc>
          <a:spcPts val="2000"/>
        </a:lnSpc>
        <a:spcBef>
          <a:spcPct val="20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173413" indent="-255588" algn="l" defTabSz="238125" rtl="0" fontAlgn="base">
        <a:lnSpc>
          <a:spcPts val="2000"/>
        </a:lnSpc>
        <a:spcBef>
          <a:spcPct val="20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In this </a:t>
            </a:r>
            <a:r>
              <a:rPr lang="en-US" dirty="0" err="1"/>
              <a:t>microlecture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/>
              <a:t>Linear relationships</a:t>
            </a:r>
          </a:p>
          <a:p>
            <a:endParaRPr lang="en-US" dirty="0"/>
          </a:p>
          <a:p>
            <a:r>
              <a:rPr lang="en-US" dirty="0"/>
              <a:t>Dichotomous variable</a:t>
            </a:r>
          </a:p>
          <a:p>
            <a:r>
              <a:rPr lang="en-US" dirty="0"/>
              <a:t>Probability</a:t>
            </a:r>
          </a:p>
          <a:p>
            <a:r>
              <a:rPr lang="en-US" dirty="0"/>
              <a:t>Odds</a:t>
            </a:r>
          </a:p>
          <a:p>
            <a:r>
              <a:rPr lang="en-US" dirty="0"/>
              <a:t>Log(odds)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B9F2-73A1-4A92-A825-E9C6B83B910A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7463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2276B-C496-AA4A-95EC-883F5BE8E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Step 1: </a:t>
            </a:r>
            <a:r>
              <a:rPr lang="nl-NL" dirty="0" err="1"/>
              <a:t>from</a:t>
            </a:r>
            <a:r>
              <a:rPr lang="nl-NL" dirty="0"/>
              <a:t> yes/no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proportions</a:t>
            </a:r>
            <a:r>
              <a:rPr lang="nl-NL" dirty="0"/>
              <a:t> /</a:t>
            </a:r>
            <a:r>
              <a:rPr lang="nl-NL" dirty="0" err="1"/>
              <a:t>probabilities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AE66A-050D-2640-BEBF-5B7A89E11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/>
              <a:t>p</a:t>
            </a:r>
            <a:r>
              <a:rPr lang="nl-NL" dirty="0"/>
              <a:t> = chance of </a:t>
            </a:r>
            <a:r>
              <a:rPr lang="nl-NL" dirty="0" err="1"/>
              <a:t>giving</a:t>
            </a:r>
            <a:r>
              <a:rPr lang="nl-NL" dirty="0"/>
              <a:t> a correct </a:t>
            </a:r>
            <a:r>
              <a:rPr lang="nl-NL" dirty="0" err="1"/>
              <a:t>answer</a:t>
            </a:r>
            <a:r>
              <a:rPr lang="nl-NL" dirty="0"/>
              <a:t>, or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/>
              <a:t>p = </a:t>
            </a:r>
            <a:r>
              <a:rPr lang="nl-NL" i="1" dirty="0" err="1"/>
              <a:t>proportion</a:t>
            </a:r>
            <a:r>
              <a:rPr lang="nl-NL" i="1" dirty="0"/>
              <a:t> of </a:t>
            </a:r>
            <a:r>
              <a:rPr lang="nl-NL" i="1" dirty="0" err="1"/>
              <a:t>people</a:t>
            </a:r>
            <a:r>
              <a:rPr lang="nl-NL" i="1" dirty="0"/>
              <a:t> </a:t>
            </a:r>
            <a:r>
              <a:rPr lang="nl-NL" i="1" dirty="0" err="1"/>
              <a:t>giving</a:t>
            </a:r>
            <a:r>
              <a:rPr lang="nl-NL" i="1" dirty="0"/>
              <a:t> a correct </a:t>
            </a:r>
            <a:r>
              <a:rPr lang="nl-NL" i="1" dirty="0" err="1"/>
              <a:t>answer</a:t>
            </a:r>
            <a:endParaRPr lang="nl-NL" i="1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ED3E50-7F1B-234C-A02D-2D5A071ACD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89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1ADDA-461E-404A-B062-4FA185B648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433B83D-3C9A-3443-AF18-3A7401383244}"/>
              </a:ext>
            </a:extLst>
          </p:cNvPr>
          <p:cNvCxnSpPr>
            <a:cxnSpLocks/>
          </p:cNvCxnSpPr>
          <p:nvPr/>
        </p:nvCxnSpPr>
        <p:spPr>
          <a:xfrm>
            <a:off x="2349501" y="1916832"/>
            <a:ext cx="0" cy="33843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869E3EB-BFC6-F745-AF73-1A18F947518F}"/>
              </a:ext>
            </a:extLst>
          </p:cNvPr>
          <p:cNvCxnSpPr>
            <a:cxnSpLocks/>
          </p:cNvCxnSpPr>
          <p:nvPr/>
        </p:nvCxnSpPr>
        <p:spPr>
          <a:xfrm flipH="1">
            <a:off x="2349501" y="5301208"/>
            <a:ext cx="83466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41CD8A3-0197-154C-9685-C0E1FD390123}"/>
              </a:ext>
            </a:extLst>
          </p:cNvPr>
          <p:cNvSpPr txBox="1"/>
          <p:nvPr/>
        </p:nvSpPr>
        <p:spPr>
          <a:xfrm rot="16200000">
            <a:off x="-1486186" y="3090312"/>
            <a:ext cx="4865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solidFill>
                  <a:schemeClr val="bg1">
                    <a:lumMod val="75000"/>
                  </a:schemeClr>
                </a:solidFill>
              </a:rPr>
              <a:t>Item/</a:t>
            </a:r>
            <a:r>
              <a:rPr lang="nl-NL" sz="3600" dirty="0" err="1">
                <a:solidFill>
                  <a:schemeClr val="bg1">
                    <a:lumMod val="75000"/>
                  </a:schemeClr>
                </a:solidFill>
              </a:rPr>
              <a:t>dependent</a:t>
            </a:r>
            <a:r>
              <a:rPr lang="nl-NL" sz="3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3600" dirty="0" err="1">
                <a:solidFill>
                  <a:schemeClr val="bg1">
                    <a:lumMod val="75000"/>
                  </a:schemeClr>
                </a:solidFill>
              </a:rPr>
              <a:t>variable</a:t>
            </a:r>
            <a:endParaRPr lang="nl-NL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2A5C5E-36C7-9049-B356-C87A089340F0}"/>
              </a:ext>
            </a:extLst>
          </p:cNvPr>
          <p:cNvSpPr/>
          <p:nvPr/>
        </p:nvSpPr>
        <p:spPr>
          <a:xfrm>
            <a:off x="4655840" y="5445224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l-NL" sz="2800" dirty="0"/>
              <a:t>𝛳 (latent </a:t>
            </a:r>
            <a:r>
              <a:rPr lang="nl-NL" sz="2800" dirty="0" err="1"/>
              <a:t>trait</a:t>
            </a:r>
            <a:r>
              <a:rPr lang="nl-NL" sz="2800" dirty="0"/>
              <a:t>) or X (independent </a:t>
            </a:r>
            <a:r>
              <a:rPr lang="nl-NL" sz="2800" dirty="0" err="1"/>
              <a:t>variable</a:t>
            </a:r>
            <a:r>
              <a:rPr lang="nl-NL" sz="2800" dirty="0"/>
              <a:t>)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DD7A2E-CBEC-E845-B2A4-B108A5E20223}"/>
              </a:ext>
            </a:extLst>
          </p:cNvPr>
          <p:cNvSpPr txBox="1"/>
          <p:nvPr/>
        </p:nvSpPr>
        <p:spPr>
          <a:xfrm>
            <a:off x="1585727" y="466401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0</a:t>
            </a:r>
            <a:endParaRPr lang="nl-NL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B1C1C5-22EB-6046-ABF3-078F252114D4}"/>
              </a:ext>
            </a:extLst>
          </p:cNvPr>
          <p:cNvSpPr txBox="1"/>
          <p:nvPr/>
        </p:nvSpPr>
        <p:spPr>
          <a:xfrm>
            <a:off x="1556769" y="204877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</a:t>
            </a:r>
            <a:endParaRPr lang="nl-NL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B08101-9827-D14D-B9F2-DA55DAC7ED7E}"/>
              </a:ext>
            </a:extLst>
          </p:cNvPr>
          <p:cNvSpPr txBox="1"/>
          <p:nvPr/>
        </p:nvSpPr>
        <p:spPr>
          <a:xfrm rot="16200000">
            <a:off x="1093832" y="1225435"/>
            <a:ext cx="1202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>
                    <a:lumMod val="75000"/>
                  </a:schemeClr>
                </a:solidFill>
              </a:rPr>
              <a:t>Dichotomy</a:t>
            </a:r>
            <a:endParaRPr lang="nl-N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CDC5975-AC0C-C444-A515-32757DCC0416}"/>
              </a:ext>
            </a:extLst>
          </p:cNvPr>
          <p:cNvSpPr/>
          <p:nvPr/>
        </p:nvSpPr>
        <p:spPr>
          <a:xfrm>
            <a:off x="2350409" y="4777347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95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4D40BBD-7179-D547-A4BB-E80DF1034345}"/>
              </a:ext>
            </a:extLst>
          </p:cNvPr>
          <p:cNvSpPr txBox="1"/>
          <p:nvPr/>
        </p:nvSpPr>
        <p:spPr>
          <a:xfrm rot="16200000">
            <a:off x="1549562" y="1217071"/>
            <a:ext cx="1198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Proportion</a:t>
            </a:r>
            <a:endParaRPr lang="nl-NL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33B710-F7BE-6847-8E30-0CDC9EB0B4BA}"/>
              </a:ext>
            </a:extLst>
          </p:cNvPr>
          <p:cNvSpPr txBox="1"/>
          <p:nvPr/>
        </p:nvSpPr>
        <p:spPr>
          <a:xfrm>
            <a:off x="2057847" y="44839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F38F25F-A632-CB40-93FA-362CA2D996E4}"/>
              </a:ext>
            </a:extLst>
          </p:cNvPr>
          <p:cNvSpPr txBox="1"/>
          <p:nvPr/>
        </p:nvSpPr>
        <p:spPr>
          <a:xfrm>
            <a:off x="1983401" y="33361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AC7246C-0F47-1846-883E-8C172A2DE8B5}"/>
              </a:ext>
            </a:extLst>
          </p:cNvPr>
          <p:cNvSpPr txBox="1"/>
          <p:nvPr/>
        </p:nvSpPr>
        <p:spPr>
          <a:xfrm>
            <a:off x="1887201" y="21156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DD8F03B-1710-374E-9969-40FBD08354A4}"/>
              </a:ext>
            </a:extLst>
          </p:cNvPr>
          <p:cNvSpPr/>
          <p:nvPr/>
        </p:nvSpPr>
        <p:spPr>
          <a:xfrm>
            <a:off x="3003634" y="4629342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72B1AB2-3B26-B449-95CF-B8AFC3A6B409}"/>
              </a:ext>
            </a:extLst>
          </p:cNvPr>
          <p:cNvSpPr/>
          <p:nvPr/>
        </p:nvSpPr>
        <p:spPr>
          <a:xfrm>
            <a:off x="5744782" y="4036413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E86A4F2-3B2A-2C48-9D37-B5405BE81544}"/>
              </a:ext>
            </a:extLst>
          </p:cNvPr>
          <p:cNvSpPr/>
          <p:nvPr/>
        </p:nvSpPr>
        <p:spPr>
          <a:xfrm>
            <a:off x="7155354" y="2936134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6DAA232-E116-0340-8F8D-39DBBBFE5F83}"/>
              </a:ext>
            </a:extLst>
          </p:cNvPr>
          <p:cNvSpPr/>
          <p:nvPr/>
        </p:nvSpPr>
        <p:spPr>
          <a:xfrm>
            <a:off x="8618627" y="2452451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4757847-1146-B240-93E6-5A8923CCFB0D}"/>
              </a:ext>
            </a:extLst>
          </p:cNvPr>
          <p:cNvCxnSpPr>
            <a:cxnSpLocks/>
          </p:cNvCxnSpPr>
          <p:nvPr/>
        </p:nvCxnSpPr>
        <p:spPr>
          <a:xfrm>
            <a:off x="2349501" y="4127389"/>
            <a:ext cx="3314451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88ED107B-2DAA-724B-B9E3-E83FBDC17E79}"/>
              </a:ext>
            </a:extLst>
          </p:cNvPr>
          <p:cNvSpPr txBox="1"/>
          <p:nvPr/>
        </p:nvSpPr>
        <p:spPr>
          <a:xfrm>
            <a:off x="1982590" y="39367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FE7AFAC-3117-E347-BD66-9B8BE15C657E}"/>
              </a:ext>
            </a:extLst>
          </p:cNvPr>
          <p:cNvSpPr/>
          <p:nvPr/>
        </p:nvSpPr>
        <p:spPr>
          <a:xfrm>
            <a:off x="9324510" y="4774260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DBDCA3-37C1-054A-A672-EEEF45A10342}"/>
              </a:ext>
            </a:extLst>
          </p:cNvPr>
          <p:cNvSpPr/>
          <p:nvPr/>
        </p:nvSpPr>
        <p:spPr>
          <a:xfrm>
            <a:off x="3747600" y="4776633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95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8E36B19-949C-5841-83A0-B9592DF0BE8D}"/>
              </a:ext>
            </a:extLst>
          </p:cNvPr>
          <p:cNvSpPr/>
          <p:nvPr/>
        </p:nvSpPr>
        <p:spPr>
          <a:xfrm>
            <a:off x="5138865" y="4777347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70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56F11DD-E01F-6444-A099-A33FA7A0057D}"/>
              </a:ext>
            </a:extLst>
          </p:cNvPr>
          <p:cNvSpPr/>
          <p:nvPr/>
        </p:nvSpPr>
        <p:spPr>
          <a:xfrm>
            <a:off x="6535146" y="4777348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0B5D47E-8572-484D-9A8D-F585F87F0E69}"/>
              </a:ext>
            </a:extLst>
          </p:cNvPr>
          <p:cNvSpPr/>
          <p:nvPr/>
        </p:nvSpPr>
        <p:spPr>
          <a:xfrm>
            <a:off x="7926411" y="4777349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1F6AFC7-818A-824A-BC54-B225B62E5F3A}"/>
              </a:ext>
            </a:extLst>
          </p:cNvPr>
          <p:cNvSpPr/>
          <p:nvPr/>
        </p:nvSpPr>
        <p:spPr>
          <a:xfrm>
            <a:off x="4380602" y="4623149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8EB0192-39A5-924C-85B3-44643EC094B1}"/>
              </a:ext>
            </a:extLst>
          </p:cNvPr>
          <p:cNvSpPr/>
          <p:nvPr/>
        </p:nvSpPr>
        <p:spPr>
          <a:xfrm>
            <a:off x="9944718" y="2475954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A45A81C-EB1D-C144-ADFE-84859C81BE73}"/>
              </a:ext>
            </a:extLst>
          </p:cNvPr>
          <p:cNvSpPr/>
          <p:nvPr/>
        </p:nvSpPr>
        <p:spPr>
          <a:xfrm>
            <a:off x="2361820" y="2123440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95EDD97-922A-5B4D-9047-0F0A90C36ED6}"/>
              </a:ext>
            </a:extLst>
          </p:cNvPr>
          <p:cNvSpPr/>
          <p:nvPr/>
        </p:nvSpPr>
        <p:spPr>
          <a:xfrm>
            <a:off x="9335921" y="2120353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95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B0D1C1C-E6B1-A546-87D1-42104448ACC0}"/>
              </a:ext>
            </a:extLst>
          </p:cNvPr>
          <p:cNvSpPr/>
          <p:nvPr/>
        </p:nvSpPr>
        <p:spPr>
          <a:xfrm>
            <a:off x="3759011" y="2122726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AB0FF90-E237-2949-81B8-B9C9F05D1D6E}"/>
              </a:ext>
            </a:extLst>
          </p:cNvPr>
          <p:cNvSpPr/>
          <p:nvPr/>
        </p:nvSpPr>
        <p:spPr>
          <a:xfrm>
            <a:off x="5150276" y="2123440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B52A939-E10C-9540-9242-5D944EBE405E}"/>
              </a:ext>
            </a:extLst>
          </p:cNvPr>
          <p:cNvSpPr/>
          <p:nvPr/>
        </p:nvSpPr>
        <p:spPr>
          <a:xfrm>
            <a:off x="6546557" y="2123441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70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FF35D8B-5490-5547-9808-8414A86C23FB}"/>
              </a:ext>
            </a:extLst>
          </p:cNvPr>
          <p:cNvSpPr/>
          <p:nvPr/>
        </p:nvSpPr>
        <p:spPr>
          <a:xfrm>
            <a:off x="7937822" y="2123442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95</a:t>
            </a:r>
          </a:p>
        </p:txBody>
      </p:sp>
    </p:spTree>
    <p:extLst>
      <p:ext uri="{BB962C8B-B14F-4D97-AF65-F5344CB8AC3E}">
        <p14:creationId xmlns:p14="http://schemas.microsoft.com/office/powerpoint/2010/main" val="325379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1" grpId="0"/>
      <p:bldP spid="10" grpId="0"/>
      <p:bldP spid="32" grpId="0"/>
      <p:bldP spid="33" grpId="0"/>
      <p:bldP spid="12" grpId="0" animBg="1"/>
      <p:bldP spid="34" grpId="0" animBg="1"/>
      <p:bldP spid="35" grpId="0" animBg="1"/>
      <p:bldP spid="36" grpId="0" animBg="1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1ADDA-461E-404A-B062-4FA185B648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433B83D-3C9A-3443-AF18-3A7401383244}"/>
              </a:ext>
            </a:extLst>
          </p:cNvPr>
          <p:cNvCxnSpPr>
            <a:cxnSpLocks/>
          </p:cNvCxnSpPr>
          <p:nvPr/>
        </p:nvCxnSpPr>
        <p:spPr>
          <a:xfrm>
            <a:off x="2349501" y="1916832"/>
            <a:ext cx="0" cy="33843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869E3EB-BFC6-F745-AF73-1A18F947518F}"/>
              </a:ext>
            </a:extLst>
          </p:cNvPr>
          <p:cNvCxnSpPr>
            <a:cxnSpLocks/>
          </p:cNvCxnSpPr>
          <p:nvPr/>
        </p:nvCxnSpPr>
        <p:spPr>
          <a:xfrm flipH="1">
            <a:off x="2349501" y="5301208"/>
            <a:ext cx="83466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41CD8A3-0197-154C-9685-C0E1FD390123}"/>
              </a:ext>
            </a:extLst>
          </p:cNvPr>
          <p:cNvSpPr txBox="1"/>
          <p:nvPr/>
        </p:nvSpPr>
        <p:spPr>
          <a:xfrm rot="16200000">
            <a:off x="-1486186" y="3090312"/>
            <a:ext cx="4865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solidFill>
                  <a:schemeClr val="bg1">
                    <a:lumMod val="75000"/>
                  </a:schemeClr>
                </a:solidFill>
              </a:rPr>
              <a:t>Item/</a:t>
            </a:r>
            <a:r>
              <a:rPr lang="nl-NL" sz="3600" dirty="0" err="1">
                <a:solidFill>
                  <a:schemeClr val="bg1">
                    <a:lumMod val="75000"/>
                  </a:schemeClr>
                </a:solidFill>
              </a:rPr>
              <a:t>dependent</a:t>
            </a:r>
            <a:r>
              <a:rPr lang="nl-NL" sz="3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3600" dirty="0" err="1">
                <a:solidFill>
                  <a:schemeClr val="bg1">
                    <a:lumMod val="75000"/>
                  </a:schemeClr>
                </a:solidFill>
              </a:rPr>
              <a:t>variable</a:t>
            </a:r>
            <a:endParaRPr lang="nl-NL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2A5C5E-36C7-9049-B356-C87A089340F0}"/>
              </a:ext>
            </a:extLst>
          </p:cNvPr>
          <p:cNvSpPr/>
          <p:nvPr/>
        </p:nvSpPr>
        <p:spPr>
          <a:xfrm>
            <a:off x="4655840" y="5445224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l-NL" sz="2800" dirty="0"/>
              <a:t>𝛳 (latent </a:t>
            </a:r>
            <a:r>
              <a:rPr lang="nl-NL" sz="2800" dirty="0" err="1"/>
              <a:t>trait</a:t>
            </a:r>
            <a:r>
              <a:rPr lang="nl-NL" sz="2800" dirty="0"/>
              <a:t>) or X (independent </a:t>
            </a:r>
            <a:r>
              <a:rPr lang="nl-NL" sz="2800" dirty="0" err="1"/>
              <a:t>variable</a:t>
            </a:r>
            <a:r>
              <a:rPr lang="nl-NL" sz="2800" dirty="0"/>
              <a:t>)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DD7A2E-CBEC-E845-B2A4-B108A5E20223}"/>
              </a:ext>
            </a:extLst>
          </p:cNvPr>
          <p:cNvSpPr txBox="1"/>
          <p:nvPr/>
        </p:nvSpPr>
        <p:spPr>
          <a:xfrm>
            <a:off x="1585727" y="466401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0</a:t>
            </a:r>
            <a:endParaRPr lang="nl-NL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B1C1C5-22EB-6046-ABF3-078F252114D4}"/>
              </a:ext>
            </a:extLst>
          </p:cNvPr>
          <p:cNvSpPr txBox="1"/>
          <p:nvPr/>
        </p:nvSpPr>
        <p:spPr>
          <a:xfrm>
            <a:off x="1556769" y="204877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</a:t>
            </a:r>
            <a:endParaRPr lang="nl-NL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B08101-9827-D14D-B9F2-DA55DAC7ED7E}"/>
              </a:ext>
            </a:extLst>
          </p:cNvPr>
          <p:cNvSpPr txBox="1"/>
          <p:nvPr/>
        </p:nvSpPr>
        <p:spPr>
          <a:xfrm rot="16200000">
            <a:off x="1084933" y="1287619"/>
            <a:ext cx="1202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>
                    <a:lumMod val="75000"/>
                  </a:schemeClr>
                </a:solidFill>
              </a:rPr>
              <a:t>Dichotomy</a:t>
            </a:r>
            <a:endParaRPr lang="nl-N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CDC5975-AC0C-C444-A515-32757DCC0416}"/>
              </a:ext>
            </a:extLst>
          </p:cNvPr>
          <p:cNvSpPr/>
          <p:nvPr/>
        </p:nvSpPr>
        <p:spPr>
          <a:xfrm>
            <a:off x="2350409" y="4777347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95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4D40BBD-7179-D547-A4BB-E80DF1034345}"/>
              </a:ext>
            </a:extLst>
          </p:cNvPr>
          <p:cNvSpPr txBox="1"/>
          <p:nvPr/>
        </p:nvSpPr>
        <p:spPr>
          <a:xfrm rot="16200000">
            <a:off x="1520817" y="1298112"/>
            <a:ext cx="1198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Proportion</a:t>
            </a:r>
            <a:endParaRPr lang="nl-NL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33B710-F7BE-6847-8E30-0CDC9EB0B4BA}"/>
              </a:ext>
            </a:extLst>
          </p:cNvPr>
          <p:cNvSpPr txBox="1"/>
          <p:nvPr/>
        </p:nvSpPr>
        <p:spPr>
          <a:xfrm>
            <a:off x="2057847" y="44839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F38F25F-A632-CB40-93FA-362CA2D996E4}"/>
              </a:ext>
            </a:extLst>
          </p:cNvPr>
          <p:cNvSpPr txBox="1"/>
          <p:nvPr/>
        </p:nvSpPr>
        <p:spPr>
          <a:xfrm>
            <a:off x="1983401" y="33361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AC7246C-0F47-1846-883E-8C172A2DE8B5}"/>
              </a:ext>
            </a:extLst>
          </p:cNvPr>
          <p:cNvSpPr txBox="1"/>
          <p:nvPr/>
        </p:nvSpPr>
        <p:spPr>
          <a:xfrm>
            <a:off x="1887201" y="21156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DD8F03B-1710-374E-9969-40FBD08354A4}"/>
              </a:ext>
            </a:extLst>
          </p:cNvPr>
          <p:cNvSpPr/>
          <p:nvPr/>
        </p:nvSpPr>
        <p:spPr>
          <a:xfrm>
            <a:off x="3003634" y="4629342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72B1AB2-3B26-B449-95CF-B8AFC3A6B409}"/>
              </a:ext>
            </a:extLst>
          </p:cNvPr>
          <p:cNvSpPr/>
          <p:nvPr/>
        </p:nvSpPr>
        <p:spPr>
          <a:xfrm>
            <a:off x="5744782" y="4036413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E86A4F2-3B2A-2C48-9D37-B5405BE81544}"/>
              </a:ext>
            </a:extLst>
          </p:cNvPr>
          <p:cNvSpPr/>
          <p:nvPr/>
        </p:nvSpPr>
        <p:spPr>
          <a:xfrm>
            <a:off x="7155354" y="2936134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6DAA232-E116-0340-8F8D-39DBBBFE5F83}"/>
              </a:ext>
            </a:extLst>
          </p:cNvPr>
          <p:cNvSpPr/>
          <p:nvPr/>
        </p:nvSpPr>
        <p:spPr>
          <a:xfrm>
            <a:off x="8618627" y="2452451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FE7AFAC-3117-E347-BD66-9B8BE15C657E}"/>
              </a:ext>
            </a:extLst>
          </p:cNvPr>
          <p:cNvSpPr/>
          <p:nvPr/>
        </p:nvSpPr>
        <p:spPr>
          <a:xfrm>
            <a:off x="9324510" y="4774260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DBDCA3-37C1-054A-A672-EEEF45A10342}"/>
              </a:ext>
            </a:extLst>
          </p:cNvPr>
          <p:cNvSpPr/>
          <p:nvPr/>
        </p:nvSpPr>
        <p:spPr>
          <a:xfrm>
            <a:off x="3747600" y="4776633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95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8E36B19-949C-5841-83A0-B9592DF0BE8D}"/>
              </a:ext>
            </a:extLst>
          </p:cNvPr>
          <p:cNvSpPr/>
          <p:nvPr/>
        </p:nvSpPr>
        <p:spPr>
          <a:xfrm>
            <a:off x="5138865" y="4777347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70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56F11DD-E01F-6444-A099-A33FA7A0057D}"/>
              </a:ext>
            </a:extLst>
          </p:cNvPr>
          <p:cNvSpPr/>
          <p:nvPr/>
        </p:nvSpPr>
        <p:spPr>
          <a:xfrm>
            <a:off x="6535146" y="4777348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0B5D47E-8572-484D-9A8D-F585F87F0E69}"/>
              </a:ext>
            </a:extLst>
          </p:cNvPr>
          <p:cNvSpPr/>
          <p:nvPr/>
        </p:nvSpPr>
        <p:spPr>
          <a:xfrm>
            <a:off x="7926411" y="4777349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1F6AFC7-818A-824A-BC54-B225B62E5F3A}"/>
              </a:ext>
            </a:extLst>
          </p:cNvPr>
          <p:cNvSpPr/>
          <p:nvPr/>
        </p:nvSpPr>
        <p:spPr>
          <a:xfrm>
            <a:off x="4380602" y="4623149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8EB0192-39A5-924C-85B3-44643EC094B1}"/>
              </a:ext>
            </a:extLst>
          </p:cNvPr>
          <p:cNvSpPr/>
          <p:nvPr/>
        </p:nvSpPr>
        <p:spPr>
          <a:xfrm>
            <a:off x="9944718" y="2475954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A45A81C-EB1D-C144-ADFE-84859C81BE73}"/>
              </a:ext>
            </a:extLst>
          </p:cNvPr>
          <p:cNvSpPr/>
          <p:nvPr/>
        </p:nvSpPr>
        <p:spPr>
          <a:xfrm>
            <a:off x="2361820" y="2123440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95EDD97-922A-5B4D-9047-0F0A90C36ED6}"/>
              </a:ext>
            </a:extLst>
          </p:cNvPr>
          <p:cNvSpPr/>
          <p:nvPr/>
        </p:nvSpPr>
        <p:spPr>
          <a:xfrm>
            <a:off x="9335921" y="2120353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95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B0D1C1C-E6B1-A546-87D1-42104448ACC0}"/>
              </a:ext>
            </a:extLst>
          </p:cNvPr>
          <p:cNvSpPr/>
          <p:nvPr/>
        </p:nvSpPr>
        <p:spPr>
          <a:xfrm>
            <a:off x="3759011" y="2122726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AB0FF90-E237-2949-81B8-B9C9F05D1D6E}"/>
              </a:ext>
            </a:extLst>
          </p:cNvPr>
          <p:cNvSpPr/>
          <p:nvPr/>
        </p:nvSpPr>
        <p:spPr>
          <a:xfrm>
            <a:off x="5150276" y="2123440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B52A939-E10C-9540-9242-5D944EBE405E}"/>
              </a:ext>
            </a:extLst>
          </p:cNvPr>
          <p:cNvSpPr/>
          <p:nvPr/>
        </p:nvSpPr>
        <p:spPr>
          <a:xfrm>
            <a:off x="6546557" y="2123441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70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FF35D8B-5490-5547-9808-8414A86C23FB}"/>
              </a:ext>
            </a:extLst>
          </p:cNvPr>
          <p:cNvSpPr/>
          <p:nvPr/>
        </p:nvSpPr>
        <p:spPr>
          <a:xfrm>
            <a:off x="7937822" y="2123442"/>
            <a:ext cx="13844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95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77F3A9-FFC1-024A-BC77-6C457A90EA5E}"/>
              </a:ext>
            </a:extLst>
          </p:cNvPr>
          <p:cNvCxnSpPr>
            <a:cxnSpLocks/>
          </p:cNvCxnSpPr>
          <p:nvPr/>
        </p:nvCxnSpPr>
        <p:spPr>
          <a:xfrm flipH="1">
            <a:off x="2207568" y="1484784"/>
            <a:ext cx="9073009" cy="41764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91E207B-2AD7-4E4B-9783-E0C4A7F9AADD}"/>
              </a:ext>
            </a:extLst>
          </p:cNvPr>
          <p:cNvCxnSpPr>
            <a:cxnSpLocks/>
          </p:cNvCxnSpPr>
          <p:nvPr/>
        </p:nvCxnSpPr>
        <p:spPr>
          <a:xfrm flipH="1" flipV="1">
            <a:off x="2739523" y="5506679"/>
            <a:ext cx="343448" cy="63579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A967C6B-5F57-0D4F-9C68-0FD0FC07D08F}"/>
              </a:ext>
            </a:extLst>
          </p:cNvPr>
          <p:cNvCxnSpPr>
            <a:cxnSpLocks/>
          </p:cNvCxnSpPr>
          <p:nvPr/>
        </p:nvCxnSpPr>
        <p:spPr>
          <a:xfrm>
            <a:off x="9318864" y="1387943"/>
            <a:ext cx="1224136" cy="36004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FFBC8EF-DBB0-2140-B1F1-85754A7329C1}"/>
              </a:ext>
            </a:extLst>
          </p:cNvPr>
          <p:cNvCxnSpPr>
            <a:cxnSpLocks/>
          </p:cNvCxnSpPr>
          <p:nvPr/>
        </p:nvCxnSpPr>
        <p:spPr>
          <a:xfrm flipH="1">
            <a:off x="1415480" y="5301208"/>
            <a:ext cx="1512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2CAC49A-A968-474D-B9A8-826693C85FE2}"/>
              </a:ext>
            </a:extLst>
          </p:cNvPr>
          <p:cNvCxnSpPr>
            <a:cxnSpLocks/>
          </p:cNvCxnSpPr>
          <p:nvPr/>
        </p:nvCxnSpPr>
        <p:spPr>
          <a:xfrm flipH="1">
            <a:off x="9833166" y="2115635"/>
            <a:ext cx="1512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90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CB135-7BC1-5B43-B9E3-9D1901503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Step 2: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probabilities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odds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91664A-B26F-894F-816B-D6686AD931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51618" y="2051051"/>
                <a:ext cx="9491133" cy="35607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nl-NL" dirty="0" err="1"/>
                  <a:t>Not</a:t>
                </a:r>
                <a:r>
                  <a:rPr lang="nl-NL" dirty="0"/>
                  <a:t> </a:t>
                </a:r>
                <a:r>
                  <a:rPr lang="nl-NL" dirty="0" err="1"/>
                  <a:t>using</a:t>
                </a:r>
                <a:r>
                  <a:rPr lang="nl-NL" dirty="0"/>
                  <a:t> </a:t>
                </a:r>
                <a:r>
                  <a:rPr lang="nl-NL" dirty="0" err="1"/>
                  <a:t>probabilities</a:t>
                </a:r>
                <a:r>
                  <a:rPr lang="nl-NL" dirty="0"/>
                  <a:t>, but </a:t>
                </a:r>
                <a:r>
                  <a:rPr lang="nl-NL" dirty="0" err="1"/>
                  <a:t>odds</a:t>
                </a:r>
                <a:r>
                  <a:rPr lang="nl-NL" dirty="0"/>
                  <a:t>.</a:t>
                </a:r>
              </a:p>
              <a:p>
                <a:pPr marL="0" indent="0">
                  <a:buNone/>
                </a:pPr>
                <a:r>
                  <a:rPr lang="nl-NL" dirty="0" err="1"/>
                  <a:t>Odds</a:t>
                </a:r>
                <a:r>
                  <a:rPr lang="nl-NL" dirty="0"/>
                  <a:t> are </a:t>
                </a:r>
                <a:r>
                  <a:rPr lang="nl-NL" dirty="0" err="1"/>
                  <a:t>defined</a:t>
                </a:r>
                <a:r>
                  <a:rPr lang="nl-NL" dirty="0"/>
                  <a:t> </a:t>
                </a:r>
                <a:r>
                  <a:rPr lang="nl-NL" dirty="0" err="1"/>
                  <a:t>by</a:t>
                </a:r>
                <a:r>
                  <a:rPr lang="nl-NL" dirty="0"/>
                  <a:t>: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endParaRPr lang="nl-NL" sz="4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nl-NL" sz="4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91664A-B26F-894F-816B-D6686AD931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51618" y="2051051"/>
                <a:ext cx="9491133" cy="3560763"/>
              </a:xfrm>
              <a:blipFill>
                <a:blip r:embed="rId3"/>
                <a:stretch>
                  <a:fillRect l="-2136" t="-355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03620-91E0-CA47-B352-9EC38458A9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295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CB135-7BC1-5B43-B9E3-9D1901503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Step 2: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probabilities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odds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91664A-B26F-894F-816B-D6686AD931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51618" y="2051051"/>
                <a:ext cx="9491133" cy="35607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 err="1"/>
                  <a:t>If</a:t>
                </a:r>
                <a:r>
                  <a:rPr lang="nl-NL" dirty="0"/>
                  <a:t> p = 0,50, </a:t>
                </a:r>
                <a:r>
                  <a:rPr lang="nl-NL" dirty="0" err="1"/>
                  <a:t>odds</a:t>
                </a:r>
                <a:r>
                  <a:rPr lang="nl-NL" dirty="0"/>
                  <a:t> are 1 (“50/50”)</a:t>
                </a:r>
              </a:p>
              <a:p>
                <a:pPr marL="0" indent="0">
                  <a:buNone/>
                </a:pPr>
                <a:r>
                  <a:rPr lang="nl-NL" dirty="0" err="1"/>
                  <a:t>If</a:t>
                </a:r>
                <a:r>
                  <a:rPr lang="nl-NL" dirty="0"/>
                  <a:t> p = 0,00, </a:t>
                </a:r>
                <a:r>
                  <a:rPr lang="nl-NL" dirty="0" err="1"/>
                  <a:t>odds</a:t>
                </a:r>
                <a:r>
                  <a:rPr lang="nl-NL" dirty="0"/>
                  <a:t> are 0</a:t>
                </a:r>
              </a:p>
              <a:p>
                <a:pPr marL="0" indent="0">
                  <a:buNone/>
                </a:pPr>
                <a:r>
                  <a:rPr lang="nl-NL" dirty="0" err="1"/>
                  <a:t>If</a:t>
                </a:r>
                <a:r>
                  <a:rPr lang="nl-NL" dirty="0"/>
                  <a:t> p is </a:t>
                </a:r>
                <a:r>
                  <a:rPr lang="nl-NL" dirty="0" err="1"/>
                  <a:t>almost</a:t>
                </a:r>
                <a:r>
                  <a:rPr lang="nl-NL" dirty="0"/>
                  <a:t> 1 </a:t>
                </a:r>
                <a:r>
                  <a:rPr lang="nl-NL" i="1" dirty="0" err="1"/>
                  <a:t>odds</a:t>
                </a:r>
                <a:r>
                  <a:rPr lang="nl-NL" i="1" dirty="0"/>
                  <a:t> of </a:t>
                </a:r>
                <a:r>
                  <a:rPr lang="nl-NL" i="1" dirty="0" err="1"/>
                  <a:t>infinity</a:t>
                </a:r>
                <a:endParaRPr lang="nl-NL" i="1" dirty="0"/>
              </a:p>
              <a:p>
                <a:pPr marL="0" indent="0">
                  <a:buNone/>
                </a:pPr>
                <a:endParaRPr lang="nl-NL" i="1" dirty="0"/>
              </a:p>
              <a:p>
                <a:pPr marL="0" indent="0">
                  <a:buNone/>
                </a:pPr>
                <a:r>
                  <a:rPr lang="nl-NL" i="1" dirty="0" err="1"/>
                  <a:t>If</a:t>
                </a:r>
                <a:r>
                  <a:rPr lang="nl-NL" i="1" dirty="0"/>
                  <a:t> p = 0,95, </a:t>
                </a:r>
                <a:r>
                  <a:rPr lang="nl-NL" i="1" dirty="0" err="1"/>
                  <a:t>odds</a:t>
                </a:r>
                <a:r>
                  <a:rPr lang="nl-NL" i="1" dirty="0"/>
                  <a:t> are (0,95/0,05 =) 19</a:t>
                </a:r>
                <a:endParaRPr lang="nl-NL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91664A-B26F-894F-816B-D6686AD931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51618" y="2051051"/>
                <a:ext cx="9491133" cy="3560763"/>
              </a:xfrm>
              <a:blipFill>
                <a:blip r:embed="rId3"/>
                <a:stretch>
                  <a:fillRect l="-1469" b="-3202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03620-91E0-CA47-B352-9EC38458A9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91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433B83D-3C9A-3443-AF18-3A7401383244}"/>
              </a:ext>
            </a:extLst>
          </p:cNvPr>
          <p:cNvCxnSpPr>
            <a:cxnSpLocks/>
          </p:cNvCxnSpPr>
          <p:nvPr/>
        </p:nvCxnSpPr>
        <p:spPr>
          <a:xfrm>
            <a:off x="2349501" y="1916832"/>
            <a:ext cx="0" cy="33843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869E3EB-BFC6-F745-AF73-1A18F947518F}"/>
              </a:ext>
            </a:extLst>
          </p:cNvPr>
          <p:cNvCxnSpPr>
            <a:cxnSpLocks/>
          </p:cNvCxnSpPr>
          <p:nvPr/>
        </p:nvCxnSpPr>
        <p:spPr>
          <a:xfrm flipH="1">
            <a:off x="2349501" y="5301208"/>
            <a:ext cx="83466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41CD8A3-0197-154C-9685-C0E1FD390123}"/>
              </a:ext>
            </a:extLst>
          </p:cNvPr>
          <p:cNvSpPr txBox="1"/>
          <p:nvPr/>
        </p:nvSpPr>
        <p:spPr>
          <a:xfrm rot="16200000">
            <a:off x="-1486186" y="3090312"/>
            <a:ext cx="4865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solidFill>
                  <a:schemeClr val="bg1">
                    <a:lumMod val="75000"/>
                  </a:schemeClr>
                </a:solidFill>
              </a:rPr>
              <a:t>Item/</a:t>
            </a:r>
            <a:r>
              <a:rPr lang="nl-NL" sz="3600" dirty="0" err="1">
                <a:solidFill>
                  <a:schemeClr val="bg1">
                    <a:lumMod val="75000"/>
                  </a:schemeClr>
                </a:solidFill>
              </a:rPr>
              <a:t>dependent</a:t>
            </a:r>
            <a:r>
              <a:rPr lang="nl-NL" sz="3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3600" dirty="0" err="1">
                <a:solidFill>
                  <a:schemeClr val="bg1">
                    <a:lumMod val="75000"/>
                  </a:schemeClr>
                </a:solidFill>
              </a:rPr>
              <a:t>variable</a:t>
            </a:r>
            <a:endParaRPr lang="nl-NL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2A5C5E-36C7-9049-B356-C87A089340F0}"/>
              </a:ext>
            </a:extLst>
          </p:cNvPr>
          <p:cNvSpPr/>
          <p:nvPr/>
        </p:nvSpPr>
        <p:spPr>
          <a:xfrm>
            <a:off x="4655840" y="5445224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l-NL" sz="2800" dirty="0"/>
              <a:t>𝛳 (latent </a:t>
            </a:r>
            <a:r>
              <a:rPr lang="nl-NL" sz="2800" dirty="0" err="1"/>
              <a:t>trait</a:t>
            </a:r>
            <a:r>
              <a:rPr lang="nl-NL" sz="2800" dirty="0"/>
              <a:t>) or X (independent </a:t>
            </a:r>
            <a:r>
              <a:rPr lang="nl-NL" sz="2800" dirty="0" err="1"/>
              <a:t>variable</a:t>
            </a:r>
            <a:r>
              <a:rPr lang="nl-NL" sz="2800" dirty="0"/>
              <a:t>)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DD8F03B-1710-374E-9969-40FBD08354A4}"/>
              </a:ext>
            </a:extLst>
          </p:cNvPr>
          <p:cNvSpPr/>
          <p:nvPr/>
        </p:nvSpPr>
        <p:spPr>
          <a:xfrm>
            <a:off x="3003634" y="4629342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72B1AB2-3B26-B449-95CF-B8AFC3A6B409}"/>
              </a:ext>
            </a:extLst>
          </p:cNvPr>
          <p:cNvSpPr/>
          <p:nvPr/>
        </p:nvSpPr>
        <p:spPr>
          <a:xfrm>
            <a:off x="5744782" y="4036413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E86A4F2-3B2A-2C48-9D37-B5405BE81544}"/>
              </a:ext>
            </a:extLst>
          </p:cNvPr>
          <p:cNvSpPr/>
          <p:nvPr/>
        </p:nvSpPr>
        <p:spPr>
          <a:xfrm>
            <a:off x="7155354" y="2936134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1F6AFC7-818A-824A-BC54-B225B62E5F3A}"/>
              </a:ext>
            </a:extLst>
          </p:cNvPr>
          <p:cNvSpPr/>
          <p:nvPr/>
        </p:nvSpPr>
        <p:spPr>
          <a:xfrm>
            <a:off x="4380602" y="4623149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8EB0192-39A5-924C-85B3-44643EC094B1}"/>
              </a:ext>
            </a:extLst>
          </p:cNvPr>
          <p:cNvSpPr/>
          <p:nvPr/>
        </p:nvSpPr>
        <p:spPr>
          <a:xfrm>
            <a:off x="9944718" y="2475954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77F3A9-FFC1-024A-BC77-6C457A90EA5E}"/>
              </a:ext>
            </a:extLst>
          </p:cNvPr>
          <p:cNvCxnSpPr>
            <a:cxnSpLocks/>
          </p:cNvCxnSpPr>
          <p:nvPr/>
        </p:nvCxnSpPr>
        <p:spPr>
          <a:xfrm flipH="1">
            <a:off x="2207568" y="1484784"/>
            <a:ext cx="9073009" cy="41764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91E207B-2AD7-4E4B-9783-E0C4A7F9AADD}"/>
              </a:ext>
            </a:extLst>
          </p:cNvPr>
          <p:cNvCxnSpPr>
            <a:cxnSpLocks/>
          </p:cNvCxnSpPr>
          <p:nvPr/>
        </p:nvCxnSpPr>
        <p:spPr>
          <a:xfrm flipH="1" flipV="1">
            <a:off x="2739523" y="5506679"/>
            <a:ext cx="343448" cy="63579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A967C6B-5F57-0D4F-9C68-0FD0FC07D08F}"/>
              </a:ext>
            </a:extLst>
          </p:cNvPr>
          <p:cNvCxnSpPr>
            <a:cxnSpLocks/>
          </p:cNvCxnSpPr>
          <p:nvPr/>
        </p:nvCxnSpPr>
        <p:spPr>
          <a:xfrm>
            <a:off x="9405512" y="1177588"/>
            <a:ext cx="539206" cy="864273"/>
          </a:xfrm>
          <a:prstGeom prst="straightConnector1">
            <a:avLst/>
          </a:prstGeom>
          <a:ln w="444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FFBC8EF-DBB0-2140-B1F1-85754A7329C1}"/>
              </a:ext>
            </a:extLst>
          </p:cNvPr>
          <p:cNvCxnSpPr>
            <a:cxnSpLocks/>
          </p:cNvCxnSpPr>
          <p:nvPr/>
        </p:nvCxnSpPr>
        <p:spPr>
          <a:xfrm flipH="1">
            <a:off x="2077621" y="5301208"/>
            <a:ext cx="1512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FB85DA4-6F62-E445-8CB9-E603288B7F76}"/>
              </a:ext>
            </a:extLst>
          </p:cNvPr>
          <p:cNvCxnSpPr>
            <a:cxnSpLocks/>
          </p:cNvCxnSpPr>
          <p:nvPr/>
        </p:nvCxnSpPr>
        <p:spPr>
          <a:xfrm>
            <a:off x="2349501" y="1916832"/>
            <a:ext cx="0" cy="33843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FDFFCDC1-10AB-8047-9780-A7890EA1D434}"/>
              </a:ext>
            </a:extLst>
          </p:cNvPr>
          <p:cNvSpPr txBox="1"/>
          <p:nvPr/>
        </p:nvSpPr>
        <p:spPr>
          <a:xfrm>
            <a:off x="1171263" y="471408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0</a:t>
            </a:r>
            <a:endParaRPr lang="nl-N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01AA023-BBB4-B34E-86D1-BEA83DF9532C}"/>
              </a:ext>
            </a:extLst>
          </p:cNvPr>
          <p:cNvSpPr txBox="1"/>
          <p:nvPr/>
        </p:nvSpPr>
        <p:spPr>
          <a:xfrm>
            <a:off x="1142305" y="209884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nl-N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59F637F-6091-8842-8A6C-3FCAD9225F1F}"/>
              </a:ext>
            </a:extLst>
          </p:cNvPr>
          <p:cNvSpPr txBox="1"/>
          <p:nvPr/>
        </p:nvSpPr>
        <p:spPr>
          <a:xfrm rot="16200000">
            <a:off x="721374" y="1338256"/>
            <a:ext cx="1202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>
                    <a:lumMod val="75000"/>
                  </a:schemeClr>
                </a:solidFill>
              </a:rPr>
              <a:t>Dichotomy</a:t>
            </a:r>
            <a:endParaRPr lang="nl-N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5DE6BD8-1BAD-8D41-B493-688F0D418564}"/>
              </a:ext>
            </a:extLst>
          </p:cNvPr>
          <p:cNvSpPr txBox="1"/>
          <p:nvPr/>
        </p:nvSpPr>
        <p:spPr>
          <a:xfrm rot="16200000">
            <a:off x="1113721" y="1340052"/>
            <a:ext cx="1198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>
                    <a:lumMod val="75000"/>
                  </a:schemeClr>
                </a:solidFill>
              </a:rPr>
              <a:t>Proportion</a:t>
            </a:r>
            <a:endParaRPr lang="nl-N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08A2171-B4F3-F445-B3AA-B0C7786C21D5}"/>
              </a:ext>
            </a:extLst>
          </p:cNvPr>
          <p:cNvSpPr txBox="1"/>
          <p:nvPr/>
        </p:nvSpPr>
        <p:spPr>
          <a:xfrm>
            <a:off x="1643383" y="4534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7A71DB7-25F4-464F-9253-A3BB0599970D}"/>
              </a:ext>
            </a:extLst>
          </p:cNvPr>
          <p:cNvSpPr txBox="1"/>
          <p:nvPr/>
        </p:nvSpPr>
        <p:spPr>
          <a:xfrm>
            <a:off x="1568937" y="33861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50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DEB55C9-6289-7649-8206-930AC119653F}"/>
              </a:ext>
            </a:extLst>
          </p:cNvPr>
          <p:cNvSpPr txBox="1"/>
          <p:nvPr/>
        </p:nvSpPr>
        <p:spPr>
          <a:xfrm>
            <a:off x="1472737" y="216570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100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0B1BEF3-DBF7-9A44-8A93-7BBE110E190D}"/>
              </a:ext>
            </a:extLst>
          </p:cNvPr>
          <p:cNvSpPr txBox="1"/>
          <p:nvPr/>
        </p:nvSpPr>
        <p:spPr>
          <a:xfrm>
            <a:off x="1568126" y="398677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30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72A7325-8F0D-CC4A-80FC-D1888B8CD667}"/>
              </a:ext>
            </a:extLst>
          </p:cNvPr>
          <p:cNvSpPr txBox="1"/>
          <p:nvPr/>
        </p:nvSpPr>
        <p:spPr>
          <a:xfrm rot="16200000">
            <a:off x="1796331" y="1368204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odds</a:t>
            </a:r>
            <a:endParaRPr lang="nl-NL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B84FDDD-764C-644E-A2B5-DB389B96D982}"/>
              </a:ext>
            </a:extLst>
          </p:cNvPr>
          <p:cNvSpPr txBox="1"/>
          <p:nvPr/>
        </p:nvSpPr>
        <p:spPr>
          <a:xfrm>
            <a:off x="2042159" y="48749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2EF6939-FC7C-FE4F-AF90-2507C6075788}"/>
              </a:ext>
            </a:extLst>
          </p:cNvPr>
          <p:cNvSpPr txBox="1"/>
          <p:nvPr/>
        </p:nvSpPr>
        <p:spPr>
          <a:xfrm>
            <a:off x="2042159" y="33861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D78044C-4459-1B42-846B-C37C90D91DA9}"/>
              </a:ext>
            </a:extLst>
          </p:cNvPr>
          <p:cNvSpPr txBox="1"/>
          <p:nvPr/>
        </p:nvSpPr>
        <p:spPr>
          <a:xfrm>
            <a:off x="1807862" y="274868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2.33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BD7104E-65CE-D649-9451-2F8FC9C539B4}"/>
              </a:ext>
            </a:extLst>
          </p:cNvPr>
          <p:cNvSpPr txBox="1"/>
          <p:nvPr/>
        </p:nvSpPr>
        <p:spPr>
          <a:xfrm>
            <a:off x="1916582" y="2093904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∞</a:t>
            </a:r>
            <a:endParaRPr lang="nl-NL" dirty="0"/>
          </a:p>
        </p:txBody>
      </p:sp>
      <p:sp>
        <p:nvSpPr>
          <p:cNvPr id="71" name="Arc 70">
            <a:extLst>
              <a:ext uri="{FF2B5EF4-FFF2-40B4-BE49-F238E27FC236}">
                <a16:creationId xmlns:a16="http://schemas.microsoft.com/office/drawing/2014/main" id="{591F1B03-8D48-AF4D-8D09-B4AAE0B2D4C9}"/>
              </a:ext>
            </a:extLst>
          </p:cNvPr>
          <p:cNvSpPr/>
          <p:nvPr/>
        </p:nvSpPr>
        <p:spPr>
          <a:xfrm flipH="1">
            <a:off x="8249032" y="2430641"/>
            <a:ext cx="5487024" cy="1125426"/>
          </a:xfrm>
          <a:prstGeom prst="arc">
            <a:avLst>
              <a:gd name="adj1" fmla="val 16200000"/>
              <a:gd name="adj2" fmla="val 21374322"/>
            </a:avLst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0C9801A-8003-BA41-8A1A-285A1A50EF81}"/>
              </a:ext>
            </a:extLst>
          </p:cNvPr>
          <p:cNvSpPr txBox="1"/>
          <p:nvPr/>
        </p:nvSpPr>
        <p:spPr>
          <a:xfrm>
            <a:off x="1902064" y="240567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19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ACCD94C7-5976-384E-BC13-C2501DDA955A}"/>
              </a:ext>
            </a:extLst>
          </p:cNvPr>
          <p:cNvCxnSpPr>
            <a:cxnSpLocks/>
          </p:cNvCxnSpPr>
          <p:nvPr/>
        </p:nvCxnSpPr>
        <p:spPr>
          <a:xfrm>
            <a:off x="2300957" y="2536731"/>
            <a:ext cx="7519648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DC353281-D0EC-EB4A-9BE7-08DB747CB525}"/>
              </a:ext>
            </a:extLst>
          </p:cNvPr>
          <p:cNvSpPr/>
          <p:nvPr/>
        </p:nvSpPr>
        <p:spPr>
          <a:xfrm>
            <a:off x="8618627" y="2452451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326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  <p:bldP spid="69" grpId="0"/>
      <p:bldP spid="70" grpId="0"/>
      <p:bldP spid="71" grpId="0" animBg="1"/>
      <p:bldP spid="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CB135-7BC1-5B43-B9E3-9D1901503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Step 3: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odds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log(</a:t>
            </a:r>
            <a:r>
              <a:rPr lang="nl-NL" dirty="0" err="1"/>
              <a:t>odds</a:t>
            </a:r>
            <a:r>
              <a:rPr lang="nl-NL" dirty="0"/>
              <a:t>) (</a:t>
            </a:r>
            <a:r>
              <a:rPr lang="nl-NL" dirty="0" err="1"/>
              <a:t>ln</a:t>
            </a:r>
            <a:r>
              <a:rPr lang="nl-NL" dirty="0"/>
              <a:t>(</a:t>
            </a:r>
            <a:r>
              <a:rPr lang="nl-NL" dirty="0" err="1"/>
              <a:t>odds</a:t>
            </a:r>
            <a:r>
              <a:rPr lang="nl-NL" dirty="0"/>
              <a:t>))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1664A-B26F-894F-816B-D6686AD93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/>
              <a:t>Transforming</a:t>
            </a:r>
            <a:r>
              <a:rPr lang="nl-NL" dirty="0"/>
              <a:t> </a:t>
            </a:r>
            <a:r>
              <a:rPr lang="nl-NL" dirty="0" err="1"/>
              <a:t>odds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taking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natural</a:t>
            </a:r>
            <a:r>
              <a:rPr lang="nl-NL" dirty="0"/>
              <a:t> log (log(</a:t>
            </a:r>
            <a:r>
              <a:rPr lang="nl-NL" dirty="0" err="1"/>
              <a:t>odds</a:t>
            </a:r>
            <a:r>
              <a:rPr lang="nl-NL" dirty="0"/>
              <a:t>))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Log(“</a:t>
            </a:r>
            <a:r>
              <a:rPr lang="nl-NL" dirty="0" err="1"/>
              <a:t>odds</a:t>
            </a:r>
            <a:r>
              <a:rPr lang="nl-NL" dirty="0"/>
              <a:t> are 1 (</a:t>
            </a:r>
            <a:r>
              <a:rPr lang="nl-NL" dirty="0" err="1"/>
              <a:t>so</a:t>
            </a:r>
            <a:r>
              <a:rPr lang="nl-NL" dirty="0"/>
              <a:t> a 50/50 chance”) = log(1) = 0.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What</a:t>
            </a:r>
            <a:r>
              <a:rPr lang="nl-NL" dirty="0"/>
              <a:t> we do </a:t>
            </a:r>
            <a:r>
              <a:rPr lang="nl-NL" dirty="0" err="1"/>
              <a:t>now</a:t>
            </a:r>
            <a:r>
              <a:rPr lang="nl-NL" dirty="0"/>
              <a:t>, is say:</a:t>
            </a:r>
          </a:p>
          <a:p>
            <a:pPr marL="0" indent="0">
              <a:buNone/>
            </a:pPr>
            <a:r>
              <a:rPr lang="nl-NL" dirty="0"/>
              <a:t>“The log(</a:t>
            </a:r>
            <a:r>
              <a:rPr lang="nl-NL" dirty="0" err="1"/>
              <a:t>odds</a:t>
            </a:r>
            <a:r>
              <a:rPr lang="nl-NL" dirty="0"/>
              <a:t>) </a:t>
            </a:r>
            <a:r>
              <a:rPr lang="nl-NL" dirty="0" err="1"/>
              <a:t>gives</a:t>
            </a:r>
            <a:r>
              <a:rPr lang="nl-NL" dirty="0"/>
              <a:t> </a:t>
            </a:r>
            <a:r>
              <a:rPr lang="nl-NL" dirty="0" err="1"/>
              <a:t>us</a:t>
            </a:r>
            <a:r>
              <a:rPr lang="nl-NL" dirty="0"/>
              <a:t> a </a:t>
            </a:r>
            <a:r>
              <a:rPr lang="nl-NL" dirty="0" err="1">
                <a:solidFill>
                  <a:srgbClr val="7030A0"/>
                </a:solidFill>
              </a:rPr>
              <a:t>variable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many</a:t>
            </a:r>
            <a:r>
              <a:rPr lang="nl-NL" dirty="0"/>
              <a:t> </a:t>
            </a:r>
            <a:r>
              <a:rPr lang="nl-NL" dirty="0" err="1"/>
              <a:t>values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– </a:t>
            </a:r>
            <a:r>
              <a:rPr lang="nl-NL" dirty="0" err="1"/>
              <a:t>infinity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+ </a:t>
            </a:r>
            <a:r>
              <a:rPr lang="nl-NL" dirty="0" err="1"/>
              <a:t>infinity</a:t>
            </a:r>
            <a:r>
              <a:rPr lang="nl-NL" dirty="0"/>
              <a:t>, </a:t>
            </a:r>
            <a:r>
              <a:rPr lang="nl-NL" dirty="0" err="1"/>
              <a:t>that</a:t>
            </a:r>
            <a:r>
              <a:rPr lang="nl-NL" dirty="0"/>
              <a:t> acts like a ratio </a:t>
            </a:r>
            <a:r>
              <a:rPr lang="nl-NL" dirty="0" err="1"/>
              <a:t>variable</a:t>
            </a:r>
            <a:r>
              <a:rPr lang="nl-NL" dirty="0"/>
              <a:t>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03620-91E0-CA47-B352-9EC38458A9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773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CB135-7BC1-5B43-B9E3-9D1901503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Step 3: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odds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log(</a:t>
            </a:r>
            <a:r>
              <a:rPr lang="nl-NL" dirty="0" err="1"/>
              <a:t>odds</a:t>
            </a:r>
            <a:r>
              <a:rPr lang="nl-NL" dirty="0"/>
              <a:t>) (</a:t>
            </a:r>
            <a:r>
              <a:rPr lang="nl-NL" dirty="0" err="1"/>
              <a:t>ln</a:t>
            </a:r>
            <a:r>
              <a:rPr lang="nl-NL" dirty="0"/>
              <a:t>(</a:t>
            </a:r>
            <a:r>
              <a:rPr lang="nl-NL" dirty="0" err="1"/>
              <a:t>odds</a:t>
            </a:r>
            <a:r>
              <a:rPr lang="nl-NL" dirty="0"/>
              <a:t>))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1664A-B26F-894F-816B-D6686AD93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Log(</a:t>
            </a:r>
            <a:r>
              <a:rPr lang="nl-NL" dirty="0" err="1"/>
              <a:t>very</a:t>
            </a:r>
            <a:r>
              <a:rPr lang="nl-NL" dirty="0"/>
              <a:t> big </a:t>
            </a:r>
            <a:r>
              <a:rPr lang="nl-NL" dirty="0" err="1"/>
              <a:t>number</a:t>
            </a:r>
            <a:r>
              <a:rPr lang="nl-NL" dirty="0"/>
              <a:t>) = </a:t>
            </a:r>
            <a:r>
              <a:rPr lang="nl-NL" dirty="0" err="1"/>
              <a:t>very</a:t>
            </a:r>
            <a:r>
              <a:rPr lang="nl-NL" dirty="0"/>
              <a:t> big (but smaller) </a:t>
            </a:r>
            <a:r>
              <a:rPr lang="nl-NL" dirty="0" err="1"/>
              <a:t>number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log(1) = 0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Log(</a:t>
            </a:r>
            <a:r>
              <a:rPr lang="nl-NL" dirty="0" err="1"/>
              <a:t>almost</a:t>
            </a:r>
            <a:r>
              <a:rPr lang="nl-NL" dirty="0"/>
              <a:t> zero) = - </a:t>
            </a:r>
            <a:r>
              <a:rPr lang="nl-NL" dirty="0" err="1"/>
              <a:t>infinity</a:t>
            </a: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03620-91E0-CA47-B352-9EC38458A9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50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1ADDA-461E-404A-B062-4FA185B648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869E3EB-BFC6-F745-AF73-1A18F947518F}"/>
              </a:ext>
            </a:extLst>
          </p:cNvPr>
          <p:cNvCxnSpPr>
            <a:cxnSpLocks/>
          </p:cNvCxnSpPr>
          <p:nvPr/>
        </p:nvCxnSpPr>
        <p:spPr>
          <a:xfrm flipH="1">
            <a:off x="2349501" y="5301208"/>
            <a:ext cx="83466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41CD8A3-0197-154C-9685-C0E1FD390123}"/>
              </a:ext>
            </a:extLst>
          </p:cNvPr>
          <p:cNvSpPr txBox="1"/>
          <p:nvPr/>
        </p:nvSpPr>
        <p:spPr>
          <a:xfrm rot="16200000">
            <a:off x="-1193857" y="3195477"/>
            <a:ext cx="2795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Item/</a:t>
            </a:r>
            <a:r>
              <a:rPr lang="nl-NL" sz="2000" dirty="0" err="1"/>
              <a:t>dependent</a:t>
            </a:r>
            <a:r>
              <a:rPr lang="nl-NL" sz="2000" dirty="0"/>
              <a:t> </a:t>
            </a:r>
            <a:r>
              <a:rPr lang="nl-NL" sz="2000" dirty="0" err="1"/>
              <a:t>variable</a:t>
            </a:r>
            <a:endParaRPr lang="nl-NL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2A5C5E-36C7-9049-B356-C87A089340F0}"/>
              </a:ext>
            </a:extLst>
          </p:cNvPr>
          <p:cNvSpPr/>
          <p:nvPr/>
        </p:nvSpPr>
        <p:spPr>
          <a:xfrm>
            <a:off x="4655840" y="5445224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l-NL" sz="2800" dirty="0"/>
              <a:t>𝛳 (latent </a:t>
            </a:r>
            <a:r>
              <a:rPr lang="nl-NL" sz="2800" dirty="0" err="1"/>
              <a:t>trait</a:t>
            </a:r>
            <a:r>
              <a:rPr lang="nl-NL" sz="2800" dirty="0"/>
              <a:t>) or X (independent </a:t>
            </a:r>
            <a:r>
              <a:rPr lang="nl-NL" sz="2800" dirty="0" err="1"/>
              <a:t>variable</a:t>
            </a:r>
            <a:r>
              <a:rPr lang="nl-NL" sz="2800" dirty="0"/>
              <a:t>)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DD8F03B-1710-374E-9969-40FBD08354A4}"/>
              </a:ext>
            </a:extLst>
          </p:cNvPr>
          <p:cNvSpPr/>
          <p:nvPr/>
        </p:nvSpPr>
        <p:spPr>
          <a:xfrm>
            <a:off x="3003634" y="4629342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72B1AB2-3B26-B449-95CF-B8AFC3A6B409}"/>
              </a:ext>
            </a:extLst>
          </p:cNvPr>
          <p:cNvSpPr/>
          <p:nvPr/>
        </p:nvSpPr>
        <p:spPr>
          <a:xfrm>
            <a:off x="5744782" y="4036413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E86A4F2-3B2A-2C48-9D37-B5405BE81544}"/>
              </a:ext>
            </a:extLst>
          </p:cNvPr>
          <p:cNvSpPr/>
          <p:nvPr/>
        </p:nvSpPr>
        <p:spPr>
          <a:xfrm>
            <a:off x="7155354" y="2936134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1F6AFC7-818A-824A-BC54-B225B62E5F3A}"/>
              </a:ext>
            </a:extLst>
          </p:cNvPr>
          <p:cNvSpPr/>
          <p:nvPr/>
        </p:nvSpPr>
        <p:spPr>
          <a:xfrm>
            <a:off x="4380602" y="4623149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8EB0192-39A5-924C-85B3-44643EC094B1}"/>
              </a:ext>
            </a:extLst>
          </p:cNvPr>
          <p:cNvSpPr/>
          <p:nvPr/>
        </p:nvSpPr>
        <p:spPr>
          <a:xfrm>
            <a:off x="9944718" y="2475954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77F3A9-FFC1-024A-BC77-6C457A90EA5E}"/>
              </a:ext>
            </a:extLst>
          </p:cNvPr>
          <p:cNvCxnSpPr>
            <a:cxnSpLocks/>
            <a:stCxn id="71" idx="2"/>
            <a:endCxn id="51" idx="2"/>
          </p:cNvCxnSpPr>
          <p:nvPr/>
        </p:nvCxnSpPr>
        <p:spPr>
          <a:xfrm flipH="1">
            <a:off x="4436498" y="2687487"/>
            <a:ext cx="4171155" cy="195588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FB85DA4-6F62-E445-8CB9-E603288B7F76}"/>
              </a:ext>
            </a:extLst>
          </p:cNvPr>
          <p:cNvCxnSpPr>
            <a:cxnSpLocks/>
          </p:cNvCxnSpPr>
          <p:nvPr/>
        </p:nvCxnSpPr>
        <p:spPr>
          <a:xfrm>
            <a:off x="2349501" y="1916832"/>
            <a:ext cx="0" cy="33843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FDFFCDC1-10AB-8047-9780-A7890EA1D434}"/>
              </a:ext>
            </a:extLst>
          </p:cNvPr>
          <p:cNvSpPr txBox="1"/>
          <p:nvPr/>
        </p:nvSpPr>
        <p:spPr>
          <a:xfrm>
            <a:off x="343564" y="477051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0</a:t>
            </a:r>
            <a:endParaRPr lang="nl-NL" sz="14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01AA023-BBB4-B34E-86D1-BEA83DF9532C}"/>
              </a:ext>
            </a:extLst>
          </p:cNvPr>
          <p:cNvSpPr txBox="1"/>
          <p:nvPr/>
        </p:nvSpPr>
        <p:spPr>
          <a:xfrm>
            <a:off x="331187" y="207667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1</a:t>
            </a:r>
            <a:endParaRPr lang="nl-NL" sz="14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59F637F-6091-8842-8A6C-3FCAD9225F1F}"/>
              </a:ext>
            </a:extLst>
          </p:cNvPr>
          <p:cNvSpPr txBox="1"/>
          <p:nvPr/>
        </p:nvSpPr>
        <p:spPr>
          <a:xfrm rot="16200000">
            <a:off x="-88294" y="1264616"/>
            <a:ext cx="1202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Dichotomy</a:t>
            </a:r>
            <a:endParaRPr lang="nl-NL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5DE6BD8-1BAD-8D41-B493-688F0D418564}"/>
              </a:ext>
            </a:extLst>
          </p:cNvPr>
          <p:cNvSpPr txBox="1"/>
          <p:nvPr/>
        </p:nvSpPr>
        <p:spPr>
          <a:xfrm rot="16200000">
            <a:off x="304053" y="1266412"/>
            <a:ext cx="1198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Proportion</a:t>
            </a:r>
            <a:endParaRPr lang="nl-NL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08A2171-B4F3-F445-B3AA-B0C7786C21D5}"/>
              </a:ext>
            </a:extLst>
          </p:cNvPr>
          <p:cNvSpPr txBox="1"/>
          <p:nvPr/>
        </p:nvSpPr>
        <p:spPr>
          <a:xfrm>
            <a:off x="833715" y="44603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7A71DB7-25F4-464F-9253-A3BB0599970D}"/>
              </a:ext>
            </a:extLst>
          </p:cNvPr>
          <p:cNvSpPr txBox="1"/>
          <p:nvPr/>
        </p:nvSpPr>
        <p:spPr>
          <a:xfrm>
            <a:off x="759269" y="331255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DEB55C9-6289-7649-8206-930AC119653F}"/>
              </a:ext>
            </a:extLst>
          </p:cNvPr>
          <p:cNvSpPr txBox="1"/>
          <p:nvPr/>
        </p:nvSpPr>
        <p:spPr>
          <a:xfrm>
            <a:off x="663069" y="20920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0B1BEF3-DBF7-9A44-8A93-7BBE110E190D}"/>
              </a:ext>
            </a:extLst>
          </p:cNvPr>
          <p:cNvSpPr txBox="1"/>
          <p:nvPr/>
        </p:nvSpPr>
        <p:spPr>
          <a:xfrm>
            <a:off x="758458" y="391313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72A7325-8F0D-CC4A-80FC-D1888B8CD667}"/>
              </a:ext>
            </a:extLst>
          </p:cNvPr>
          <p:cNvSpPr txBox="1"/>
          <p:nvPr/>
        </p:nvSpPr>
        <p:spPr>
          <a:xfrm rot="16200000">
            <a:off x="986663" y="1294564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odds</a:t>
            </a:r>
            <a:endParaRPr lang="nl-NL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B84FDDD-764C-644E-A2B5-DB389B96D982}"/>
              </a:ext>
            </a:extLst>
          </p:cNvPr>
          <p:cNvSpPr txBox="1"/>
          <p:nvPr/>
        </p:nvSpPr>
        <p:spPr>
          <a:xfrm>
            <a:off x="1232491" y="48012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2EF6939-FC7C-FE4F-AF90-2507C6075788}"/>
              </a:ext>
            </a:extLst>
          </p:cNvPr>
          <p:cNvSpPr txBox="1"/>
          <p:nvPr/>
        </p:nvSpPr>
        <p:spPr>
          <a:xfrm>
            <a:off x="1232491" y="33125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D78044C-4459-1B42-846B-C37C90D91DA9}"/>
              </a:ext>
            </a:extLst>
          </p:cNvPr>
          <p:cNvSpPr txBox="1"/>
          <p:nvPr/>
        </p:nvSpPr>
        <p:spPr>
          <a:xfrm>
            <a:off x="998194" y="267504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2.33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BD7104E-65CE-D649-9451-2F8FC9C539B4}"/>
              </a:ext>
            </a:extLst>
          </p:cNvPr>
          <p:cNvSpPr txBox="1"/>
          <p:nvPr/>
        </p:nvSpPr>
        <p:spPr>
          <a:xfrm>
            <a:off x="1106914" y="2020264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∞</a:t>
            </a:r>
            <a:endParaRPr lang="nl-NL" dirty="0"/>
          </a:p>
        </p:txBody>
      </p:sp>
      <p:sp>
        <p:nvSpPr>
          <p:cNvPr id="71" name="Arc 70">
            <a:extLst>
              <a:ext uri="{FF2B5EF4-FFF2-40B4-BE49-F238E27FC236}">
                <a16:creationId xmlns:a16="http://schemas.microsoft.com/office/drawing/2014/main" id="{591F1B03-8D48-AF4D-8D09-B4AAE0B2D4C9}"/>
              </a:ext>
            </a:extLst>
          </p:cNvPr>
          <p:cNvSpPr/>
          <p:nvPr/>
        </p:nvSpPr>
        <p:spPr>
          <a:xfrm flipH="1">
            <a:off x="8472264" y="2298366"/>
            <a:ext cx="5551825" cy="1125426"/>
          </a:xfrm>
          <a:prstGeom prst="arc">
            <a:avLst>
              <a:gd name="adj1" fmla="val 16200000"/>
              <a:gd name="adj2" fmla="val 21374322"/>
            </a:avLst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2C4439-9505-9A49-9696-D56E1F3521F5}"/>
              </a:ext>
            </a:extLst>
          </p:cNvPr>
          <p:cNvSpPr txBox="1"/>
          <p:nvPr/>
        </p:nvSpPr>
        <p:spPr>
          <a:xfrm>
            <a:off x="1114188" y="234259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19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B892958-CDAB-DB47-A0C1-F52499CAC747}"/>
              </a:ext>
            </a:extLst>
          </p:cNvPr>
          <p:cNvSpPr txBox="1"/>
          <p:nvPr/>
        </p:nvSpPr>
        <p:spPr>
          <a:xfrm rot="16200000">
            <a:off x="1406328" y="1303433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Log(</a:t>
            </a:r>
            <a:r>
              <a:rPr lang="nl-NL" dirty="0" err="1"/>
              <a:t>odds</a:t>
            </a:r>
            <a:r>
              <a:rPr lang="nl-NL" dirty="0"/>
              <a:t>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A011BA6-A7B2-EE4E-9003-57DBA10FE1DC}"/>
              </a:ext>
            </a:extLst>
          </p:cNvPr>
          <p:cNvSpPr txBox="1"/>
          <p:nvPr/>
        </p:nvSpPr>
        <p:spPr>
          <a:xfrm>
            <a:off x="1688185" y="4777988"/>
            <a:ext cx="601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-∞</a:t>
            </a:r>
            <a:endParaRPr lang="nl-NL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9BCFCF7-7FC4-F04B-8AFD-3C32C0BEFC1E}"/>
              </a:ext>
            </a:extLst>
          </p:cNvPr>
          <p:cNvSpPr txBox="1"/>
          <p:nvPr/>
        </p:nvSpPr>
        <p:spPr>
          <a:xfrm>
            <a:off x="1880920" y="33513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65FBB81-C4A3-C349-94AF-4C4D24AF9483}"/>
              </a:ext>
            </a:extLst>
          </p:cNvPr>
          <p:cNvSpPr txBox="1"/>
          <p:nvPr/>
        </p:nvSpPr>
        <p:spPr>
          <a:xfrm>
            <a:off x="1771009" y="2036818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∞</a:t>
            </a:r>
            <a:endParaRPr lang="nl-NL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D07C1E0-E5A9-1746-BDEA-67D2EA57AEC7}"/>
              </a:ext>
            </a:extLst>
          </p:cNvPr>
          <p:cNvSpPr txBox="1"/>
          <p:nvPr/>
        </p:nvSpPr>
        <p:spPr>
          <a:xfrm>
            <a:off x="1696639" y="2719833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0.85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8607CB1-4065-1F44-B29D-5D0F4BA1C62F}"/>
              </a:ext>
            </a:extLst>
          </p:cNvPr>
          <p:cNvSpPr txBox="1"/>
          <p:nvPr/>
        </p:nvSpPr>
        <p:spPr>
          <a:xfrm>
            <a:off x="1685932" y="238140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2.94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2B76A33-15B8-304D-9699-CC517C461CD7}"/>
              </a:ext>
            </a:extLst>
          </p:cNvPr>
          <p:cNvSpPr txBox="1"/>
          <p:nvPr/>
        </p:nvSpPr>
        <p:spPr>
          <a:xfrm>
            <a:off x="1685932" y="3951540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-0.85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ADA0E50-3865-D848-92AE-A39E49DE778B}"/>
              </a:ext>
            </a:extLst>
          </p:cNvPr>
          <p:cNvSpPr txBox="1"/>
          <p:nvPr/>
        </p:nvSpPr>
        <p:spPr>
          <a:xfrm>
            <a:off x="1668417" y="4551710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-2.94</a:t>
            </a:r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516750FF-11BF-9343-8083-A0F7CB7DE953}"/>
              </a:ext>
            </a:extLst>
          </p:cNvPr>
          <p:cNvSpPr/>
          <p:nvPr/>
        </p:nvSpPr>
        <p:spPr>
          <a:xfrm flipV="1">
            <a:off x="119335" y="4138770"/>
            <a:ext cx="4477257" cy="735907"/>
          </a:xfrm>
          <a:prstGeom prst="arc">
            <a:avLst>
              <a:gd name="adj1" fmla="val 16200000"/>
              <a:gd name="adj2" fmla="val 21374322"/>
            </a:avLst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D5CE638-A77A-6843-A795-50D8955349E8}"/>
              </a:ext>
            </a:extLst>
          </p:cNvPr>
          <p:cNvCxnSpPr>
            <a:cxnSpLocks/>
          </p:cNvCxnSpPr>
          <p:nvPr/>
        </p:nvCxnSpPr>
        <p:spPr>
          <a:xfrm flipH="1" flipV="1">
            <a:off x="3364862" y="5208229"/>
            <a:ext cx="288712" cy="700981"/>
          </a:xfrm>
          <a:prstGeom prst="straightConnector1">
            <a:avLst/>
          </a:prstGeom>
          <a:ln w="444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CEF7BD82-4A8E-C547-808E-2ECF217D403A}"/>
              </a:ext>
            </a:extLst>
          </p:cNvPr>
          <p:cNvSpPr/>
          <p:nvPr/>
        </p:nvSpPr>
        <p:spPr>
          <a:xfrm>
            <a:off x="8618627" y="2452451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840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2" grpId="0"/>
      <p:bldP spid="43" grpId="0"/>
      <p:bldP spid="44" grpId="0"/>
      <p:bldP spid="48" grpId="0"/>
      <p:bldP spid="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9E4EFB8-C2DD-0E4B-9968-ED2DD467A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Estimating</a:t>
            </a:r>
            <a:r>
              <a:rPr lang="nl-NL" dirty="0"/>
              <a:t> a LINEAR </a:t>
            </a:r>
            <a:r>
              <a:rPr lang="nl-NL" dirty="0" err="1"/>
              <a:t>relationship</a:t>
            </a:r>
            <a:r>
              <a:rPr lang="nl-NL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1ADDA-461E-404A-B062-4FA185B648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19</a:t>
            </a:fld>
            <a:endParaRPr lang="nl-NL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869E3EB-BFC6-F745-AF73-1A18F947518F}"/>
              </a:ext>
            </a:extLst>
          </p:cNvPr>
          <p:cNvCxnSpPr>
            <a:cxnSpLocks/>
          </p:cNvCxnSpPr>
          <p:nvPr/>
        </p:nvCxnSpPr>
        <p:spPr>
          <a:xfrm flipH="1">
            <a:off x="2349501" y="5301208"/>
            <a:ext cx="83466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41CD8A3-0197-154C-9685-C0E1FD390123}"/>
              </a:ext>
            </a:extLst>
          </p:cNvPr>
          <p:cNvSpPr txBox="1"/>
          <p:nvPr/>
        </p:nvSpPr>
        <p:spPr>
          <a:xfrm rot="16200000">
            <a:off x="-280850" y="3255288"/>
            <a:ext cx="2795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Item/</a:t>
            </a:r>
            <a:r>
              <a:rPr lang="nl-NL" sz="2000" dirty="0" err="1"/>
              <a:t>dependent</a:t>
            </a:r>
            <a:r>
              <a:rPr lang="nl-NL" sz="2000" dirty="0"/>
              <a:t> </a:t>
            </a:r>
            <a:r>
              <a:rPr lang="nl-NL" sz="2000" dirty="0" err="1"/>
              <a:t>variable</a:t>
            </a:r>
            <a:endParaRPr lang="nl-NL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2A5C5E-36C7-9049-B356-C87A089340F0}"/>
              </a:ext>
            </a:extLst>
          </p:cNvPr>
          <p:cNvSpPr/>
          <p:nvPr/>
        </p:nvSpPr>
        <p:spPr>
          <a:xfrm>
            <a:off x="4596592" y="5808607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l-NL" sz="2800" dirty="0"/>
              <a:t>𝛳 (latent </a:t>
            </a:r>
            <a:r>
              <a:rPr lang="nl-NL" sz="2800" dirty="0" err="1"/>
              <a:t>trait</a:t>
            </a:r>
            <a:r>
              <a:rPr lang="nl-NL" sz="2800" dirty="0"/>
              <a:t>) or X (independent </a:t>
            </a:r>
            <a:r>
              <a:rPr lang="nl-NL" sz="2800" dirty="0" err="1"/>
              <a:t>variable</a:t>
            </a:r>
            <a:r>
              <a:rPr lang="nl-NL" sz="2800" dirty="0"/>
              <a:t>)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DD8F03B-1710-374E-9969-40FBD08354A4}"/>
              </a:ext>
            </a:extLst>
          </p:cNvPr>
          <p:cNvSpPr/>
          <p:nvPr/>
        </p:nvSpPr>
        <p:spPr>
          <a:xfrm>
            <a:off x="3003634" y="4629342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72B1AB2-3B26-B449-95CF-B8AFC3A6B409}"/>
              </a:ext>
            </a:extLst>
          </p:cNvPr>
          <p:cNvSpPr/>
          <p:nvPr/>
        </p:nvSpPr>
        <p:spPr>
          <a:xfrm>
            <a:off x="5744782" y="4036413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E86A4F2-3B2A-2C48-9D37-B5405BE81544}"/>
              </a:ext>
            </a:extLst>
          </p:cNvPr>
          <p:cNvSpPr/>
          <p:nvPr/>
        </p:nvSpPr>
        <p:spPr>
          <a:xfrm>
            <a:off x="7155354" y="2936134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1F6AFC7-818A-824A-BC54-B225B62E5F3A}"/>
              </a:ext>
            </a:extLst>
          </p:cNvPr>
          <p:cNvSpPr/>
          <p:nvPr/>
        </p:nvSpPr>
        <p:spPr>
          <a:xfrm>
            <a:off x="4380602" y="4623149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8EB0192-39A5-924C-85B3-44643EC094B1}"/>
              </a:ext>
            </a:extLst>
          </p:cNvPr>
          <p:cNvSpPr/>
          <p:nvPr/>
        </p:nvSpPr>
        <p:spPr>
          <a:xfrm>
            <a:off x="9944718" y="2475954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77F3A9-FFC1-024A-BC77-6C457A90EA5E}"/>
              </a:ext>
            </a:extLst>
          </p:cNvPr>
          <p:cNvCxnSpPr>
            <a:cxnSpLocks/>
            <a:stCxn id="71" idx="2"/>
            <a:endCxn id="51" idx="2"/>
          </p:cNvCxnSpPr>
          <p:nvPr/>
        </p:nvCxnSpPr>
        <p:spPr>
          <a:xfrm flipH="1">
            <a:off x="4436498" y="2687487"/>
            <a:ext cx="4171155" cy="195588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FB85DA4-6F62-E445-8CB9-E603288B7F76}"/>
              </a:ext>
            </a:extLst>
          </p:cNvPr>
          <p:cNvCxnSpPr>
            <a:cxnSpLocks/>
          </p:cNvCxnSpPr>
          <p:nvPr/>
        </p:nvCxnSpPr>
        <p:spPr>
          <a:xfrm>
            <a:off x="2349501" y="1916832"/>
            <a:ext cx="0" cy="33843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Arc 70">
            <a:extLst>
              <a:ext uri="{FF2B5EF4-FFF2-40B4-BE49-F238E27FC236}">
                <a16:creationId xmlns:a16="http://schemas.microsoft.com/office/drawing/2014/main" id="{591F1B03-8D48-AF4D-8D09-B4AAE0B2D4C9}"/>
              </a:ext>
            </a:extLst>
          </p:cNvPr>
          <p:cNvSpPr/>
          <p:nvPr/>
        </p:nvSpPr>
        <p:spPr>
          <a:xfrm flipH="1">
            <a:off x="8472264" y="2298366"/>
            <a:ext cx="5551825" cy="1125426"/>
          </a:xfrm>
          <a:prstGeom prst="arc">
            <a:avLst>
              <a:gd name="adj1" fmla="val 16200000"/>
              <a:gd name="adj2" fmla="val 21374322"/>
            </a:avLst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B892958-CDAB-DB47-A0C1-F52499CAC747}"/>
              </a:ext>
            </a:extLst>
          </p:cNvPr>
          <p:cNvSpPr txBox="1"/>
          <p:nvPr/>
        </p:nvSpPr>
        <p:spPr>
          <a:xfrm rot="16200000">
            <a:off x="1415765" y="1264616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Log(</a:t>
            </a:r>
            <a:r>
              <a:rPr lang="nl-NL" dirty="0" err="1"/>
              <a:t>odds</a:t>
            </a:r>
            <a:r>
              <a:rPr lang="nl-NL" dirty="0"/>
              <a:t>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A011BA6-A7B2-EE4E-9003-57DBA10FE1DC}"/>
              </a:ext>
            </a:extLst>
          </p:cNvPr>
          <p:cNvSpPr txBox="1"/>
          <p:nvPr/>
        </p:nvSpPr>
        <p:spPr>
          <a:xfrm>
            <a:off x="1688185" y="4777988"/>
            <a:ext cx="601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-∞</a:t>
            </a:r>
            <a:endParaRPr lang="nl-NL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9BCFCF7-7FC4-F04B-8AFD-3C32C0BEFC1E}"/>
              </a:ext>
            </a:extLst>
          </p:cNvPr>
          <p:cNvSpPr txBox="1"/>
          <p:nvPr/>
        </p:nvSpPr>
        <p:spPr>
          <a:xfrm>
            <a:off x="1890357" y="33125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65FBB81-C4A3-C349-94AF-4C4D24AF9483}"/>
              </a:ext>
            </a:extLst>
          </p:cNvPr>
          <p:cNvSpPr txBox="1"/>
          <p:nvPr/>
        </p:nvSpPr>
        <p:spPr>
          <a:xfrm>
            <a:off x="1780446" y="1998001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∞</a:t>
            </a:r>
            <a:endParaRPr lang="nl-NL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D07C1E0-E5A9-1746-BDEA-67D2EA57AEC7}"/>
              </a:ext>
            </a:extLst>
          </p:cNvPr>
          <p:cNvSpPr txBox="1"/>
          <p:nvPr/>
        </p:nvSpPr>
        <p:spPr>
          <a:xfrm>
            <a:off x="1706076" y="268101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0.85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8607CB1-4065-1F44-B29D-5D0F4BA1C62F}"/>
              </a:ext>
            </a:extLst>
          </p:cNvPr>
          <p:cNvSpPr txBox="1"/>
          <p:nvPr/>
        </p:nvSpPr>
        <p:spPr>
          <a:xfrm>
            <a:off x="1695369" y="234259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2.94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2B76A33-15B8-304D-9699-CC517C461CD7}"/>
              </a:ext>
            </a:extLst>
          </p:cNvPr>
          <p:cNvSpPr txBox="1"/>
          <p:nvPr/>
        </p:nvSpPr>
        <p:spPr>
          <a:xfrm>
            <a:off x="1695369" y="3912723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-0.85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ADA0E50-3865-D848-92AE-A39E49DE778B}"/>
              </a:ext>
            </a:extLst>
          </p:cNvPr>
          <p:cNvSpPr txBox="1"/>
          <p:nvPr/>
        </p:nvSpPr>
        <p:spPr>
          <a:xfrm>
            <a:off x="1677854" y="4512893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-2.94</a:t>
            </a:r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516750FF-11BF-9343-8083-A0F7CB7DE953}"/>
              </a:ext>
            </a:extLst>
          </p:cNvPr>
          <p:cNvSpPr/>
          <p:nvPr/>
        </p:nvSpPr>
        <p:spPr>
          <a:xfrm flipV="1">
            <a:off x="119335" y="4138770"/>
            <a:ext cx="4477257" cy="735907"/>
          </a:xfrm>
          <a:prstGeom prst="arc">
            <a:avLst>
              <a:gd name="adj1" fmla="val 16200000"/>
              <a:gd name="adj2" fmla="val 21374322"/>
            </a:avLst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EF7BD82-4A8E-C547-808E-2ECF217D403A}"/>
              </a:ext>
            </a:extLst>
          </p:cNvPr>
          <p:cNvSpPr/>
          <p:nvPr/>
        </p:nvSpPr>
        <p:spPr>
          <a:xfrm>
            <a:off x="8618627" y="2452451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Up Arrow 1">
            <a:extLst>
              <a:ext uri="{FF2B5EF4-FFF2-40B4-BE49-F238E27FC236}">
                <a16:creationId xmlns:a16="http://schemas.microsoft.com/office/drawing/2014/main" id="{8243171C-C6B3-F742-BB14-E1BB1ECA0786}"/>
              </a:ext>
            </a:extLst>
          </p:cNvPr>
          <p:cNvSpPr/>
          <p:nvPr/>
        </p:nvSpPr>
        <p:spPr>
          <a:xfrm>
            <a:off x="2450444" y="1998001"/>
            <a:ext cx="508034" cy="1578018"/>
          </a:xfrm>
          <a:prstGeom prst="upArrow">
            <a:avLst/>
          </a:prstGeom>
          <a:gradFill>
            <a:gsLst>
              <a:gs pos="100000">
                <a:schemeClr val="accent4">
                  <a:lumMod val="95000"/>
                  <a:lumOff val="5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Up Arrow 28">
            <a:extLst>
              <a:ext uri="{FF2B5EF4-FFF2-40B4-BE49-F238E27FC236}">
                <a16:creationId xmlns:a16="http://schemas.microsoft.com/office/drawing/2014/main" id="{9309C9A5-D9E6-F947-9A29-1C1169AA6999}"/>
              </a:ext>
            </a:extLst>
          </p:cNvPr>
          <p:cNvSpPr/>
          <p:nvPr/>
        </p:nvSpPr>
        <p:spPr>
          <a:xfrm flipV="1">
            <a:off x="2450260" y="3573016"/>
            <a:ext cx="508034" cy="1728192"/>
          </a:xfrm>
          <a:prstGeom prst="upArrow">
            <a:avLst/>
          </a:prstGeom>
          <a:gradFill>
            <a:gsLst>
              <a:gs pos="100000">
                <a:schemeClr val="accent4">
                  <a:lumMod val="95000"/>
                  <a:lumOff val="5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dirty="0"/>
              <a:t>The problem (1)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B3386D-F2B6-444F-AE64-C56884E4B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sz="2800" dirty="0"/>
              <a:t>A continuous (ratio or interval) variable</a:t>
            </a:r>
          </a:p>
          <a:p>
            <a:pPr marL="0" indent="0" eaLnBrk="1" hangingPunct="1">
              <a:buNone/>
            </a:pPr>
            <a:r>
              <a:rPr lang="en-GB" dirty="0"/>
              <a:t>A</a:t>
            </a:r>
            <a:r>
              <a:rPr lang="en-GB" sz="2800" dirty="0"/>
              <a:t> latent trait OR an independent variable</a:t>
            </a:r>
          </a:p>
          <a:p>
            <a:pPr marL="0" indent="0" eaLnBrk="1" hangingPunct="1">
              <a:buNone/>
            </a:pPr>
            <a:endParaRPr lang="en-GB" dirty="0"/>
          </a:p>
          <a:p>
            <a:pPr marL="0" indent="0" eaLnBrk="1" hangingPunct="1">
              <a:buNone/>
            </a:pPr>
            <a:r>
              <a:rPr lang="en-GB" sz="2800" dirty="0"/>
              <a:t>Is related to a</a:t>
            </a:r>
          </a:p>
          <a:p>
            <a:pPr marL="0" indent="0" eaLnBrk="1" hangingPunct="1">
              <a:buNone/>
            </a:pPr>
            <a:endParaRPr lang="en-GB" sz="2800" dirty="0"/>
          </a:p>
          <a:p>
            <a:pPr marL="0" indent="0" eaLnBrk="1" hangingPunct="1">
              <a:buNone/>
            </a:pPr>
            <a:r>
              <a:rPr lang="en-GB" dirty="0"/>
              <a:t>Dichotomous outcome variable</a:t>
            </a:r>
          </a:p>
        </p:txBody>
      </p:sp>
    </p:spTree>
    <p:extLst>
      <p:ext uri="{BB962C8B-B14F-4D97-AF65-F5344CB8AC3E}">
        <p14:creationId xmlns:p14="http://schemas.microsoft.com/office/powerpoint/2010/main" val="111752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CB135-7BC1-5B43-B9E3-9D1901503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Step 3: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odds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log(</a:t>
            </a:r>
            <a:r>
              <a:rPr lang="nl-NL" dirty="0" err="1"/>
              <a:t>odds</a:t>
            </a:r>
            <a:r>
              <a:rPr lang="nl-NL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1664A-B26F-894F-816B-D6686AD93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/>
              <a:t>So</a:t>
            </a:r>
            <a:r>
              <a:rPr lang="nl-NL" dirty="0"/>
              <a:t>, we </a:t>
            </a:r>
            <a:r>
              <a:rPr lang="nl-NL" dirty="0" err="1"/>
              <a:t>now</a:t>
            </a:r>
            <a:r>
              <a:rPr lang="nl-NL" dirty="0"/>
              <a:t> have </a:t>
            </a:r>
            <a:r>
              <a:rPr lang="nl-NL" dirty="0" err="1"/>
              <a:t>transformed</a:t>
            </a:r>
            <a:r>
              <a:rPr lang="nl-NL" dirty="0"/>
              <a:t> </a:t>
            </a:r>
            <a:r>
              <a:rPr lang="nl-NL" dirty="0" err="1"/>
              <a:t>our</a:t>
            </a:r>
            <a:r>
              <a:rPr lang="nl-NL" dirty="0"/>
              <a:t> </a:t>
            </a:r>
            <a:r>
              <a:rPr lang="nl-NL" dirty="0" err="1"/>
              <a:t>dichotomous</a:t>
            </a:r>
            <a:r>
              <a:rPr lang="nl-NL" dirty="0"/>
              <a:t> </a:t>
            </a:r>
            <a:r>
              <a:rPr lang="nl-NL" dirty="0" err="1"/>
              <a:t>variable</a:t>
            </a:r>
            <a:r>
              <a:rPr lang="nl-NL" dirty="0"/>
              <a:t> </a:t>
            </a:r>
            <a:r>
              <a:rPr lang="nl-NL" dirty="0" err="1"/>
              <a:t>into</a:t>
            </a:r>
            <a:r>
              <a:rPr lang="nl-NL" dirty="0"/>
              <a:t> a ratio </a:t>
            </a:r>
            <a:r>
              <a:rPr lang="nl-NL" dirty="0" err="1"/>
              <a:t>variable</a:t>
            </a:r>
            <a:r>
              <a:rPr lang="nl-NL" dirty="0"/>
              <a:t>, </a:t>
            </a:r>
            <a:r>
              <a:rPr lang="nl-NL" dirty="0" err="1"/>
              <a:t>which</a:t>
            </a:r>
            <a:r>
              <a:rPr lang="nl-NL" dirty="0"/>
              <a:t> we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predict</a:t>
            </a:r>
            <a:r>
              <a:rPr lang="nl-NL" dirty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Back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linear</a:t>
            </a:r>
            <a:r>
              <a:rPr lang="nl-NL" dirty="0"/>
              <a:t> </a:t>
            </a:r>
            <a:r>
              <a:rPr lang="nl-NL" dirty="0" err="1"/>
              <a:t>equation</a:t>
            </a:r>
            <a:r>
              <a:rPr lang="nl-NL" dirty="0"/>
              <a:t>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Log(</a:t>
            </a:r>
            <a:r>
              <a:rPr lang="nl-NL" b="1" dirty="0" err="1"/>
              <a:t>odds</a:t>
            </a:r>
            <a:r>
              <a:rPr lang="nl-NL" b="1" dirty="0"/>
              <a:t>) = b</a:t>
            </a:r>
            <a:r>
              <a:rPr lang="nl-NL" b="1" baseline="-25000" dirty="0"/>
              <a:t>0</a:t>
            </a:r>
            <a:r>
              <a:rPr lang="nl-NL" b="1" dirty="0"/>
              <a:t> + b</a:t>
            </a:r>
            <a:r>
              <a:rPr lang="nl-NL" b="1" baseline="-25000" dirty="0"/>
              <a:t>1</a:t>
            </a:r>
            <a:r>
              <a:rPr lang="nl-NL" b="1" dirty="0"/>
              <a:t>X</a:t>
            </a:r>
            <a:r>
              <a:rPr lang="nl-NL" b="1" baseline="-25000" dirty="0"/>
              <a:t>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03620-91E0-CA47-B352-9EC38458A9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591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1ADDA-461E-404A-B062-4FA185B648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21</a:t>
            </a:fld>
            <a:endParaRPr lang="nl-NL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869E3EB-BFC6-F745-AF73-1A18F947518F}"/>
              </a:ext>
            </a:extLst>
          </p:cNvPr>
          <p:cNvCxnSpPr>
            <a:cxnSpLocks/>
          </p:cNvCxnSpPr>
          <p:nvPr/>
        </p:nvCxnSpPr>
        <p:spPr>
          <a:xfrm flipH="1">
            <a:off x="2349501" y="5301208"/>
            <a:ext cx="83466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41CD8A3-0197-154C-9685-C0E1FD390123}"/>
              </a:ext>
            </a:extLst>
          </p:cNvPr>
          <p:cNvSpPr txBox="1"/>
          <p:nvPr/>
        </p:nvSpPr>
        <p:spPr>
          <a:xfrm rot="16200000">
            <a:off x="-1193857" y="3195477"/>
            <a:ext cx="2795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Item/</a:t>
            </a:r>
            <a:r>
              <a:rPr lang="nl-NL" sz="2000" dirty="0" err="1"/>
              <a:t>dependent</a:t>
            </a:r>
            <a:r>
              <a:rPr lang="nl-NL" sz="2000" dirty="0"/>
              <a:t> </a:t>
            </a:r>
            <a:r>
              <a:rPr lang="nl-NL" sz="2000" dirty="0" err="1"/>
              <a:t>variable</a:t>
            </a:r>
            <a:endParaRPr lang="nl-NL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2A5C5E-36C7-9049-B356-C87A089340F0}"/>
              </a:ext>
            </a:extLst>
          </p:cNvPr>
          <p:cNvSpPr/>
          <p:nvPr/>
        </p:nvSpPr>
        <p:spPr>
          <a:xfrm>
            <a:off x="4596592" y="5808607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l-NL" sz="2800" dirty="0"/>
              <a:t>𝛳 (latent </a:t>
            </a:r>
            <a:r>
              <a:rPr lang="nl-NL" sz="2800" dirty="0" err="1"/>
              <a:t>trait</a:t>
            </a:r>
            <a:r>
              <a:rPr lang="nl-NL" sz="2800" dirty="0"/>
              <a:t>) or X (independent </a:t>
            </a:r>
            <a:r>
              <a:rPr lang="nl-NL" sz="2800" dirty="0" err="1"/>
              <a:t>variable</a:t>
            </a:r>
            <a:r>
              <a:rPr lang="nl-NL" sz="2800" dirty="0"/>
              <a:t>)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DD8F03B-1710-374E-9969-40FBD08354A4}"/>
              </a:ext>
            </a:extLst>
          </p:cNvPr>
          <p:cNvSpPr/>
          <p:nvPr/>
        </p:nvSpPr>
        <p:spPr>
          <a:xfrm>
            <a:off x="3003634" y="4629342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72B1AB2-3B26-B449-95CF-B8AFC3A6B409}"/>
              </a:ext>
            </a:extLst>
          </p:cNvPr>
          <p:cNvSpPr/>
          <p:nvPr/>
        </p:nvSpPr>
        <p:spPr>
          <a:xfrm>
            <a:off x="5744782" y="4036413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E86A4F2-3B2A-2C48-9D37-B5405BE81544}"/>
              </a:ext>
            </a:extLst>
          </p:cNvPr>
          <p:cNvSpPr/>
          <p:nvPr/>
        </p:nvSpPr>
        <p:spPr>
          <a:xfrm>
            <a:off x="7155354" y="2936134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1F6AFC7-818A-824A-BC54-B225B62E5F3A}"/>
              </a:ext>
            </a:extLst>
          </p:cNvPr>
          <p:cNvSpPr/>
          <p:nvPr/>
        </p:nvSpPr>
        <p:spPr>
          <a:xfrm>
            <a:off x="4380602" y="4623149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8EB0192-39A5-924C-85B3-44643EC094B1}"/>
              </a:ext>
            </a:extLst>
          </p:cNvPr>
          <p:cNvSpPr/>
          <p:nvPr/>
        </p:nvSpPr>
        <p:spPr>
          <a:xfrm>
            <a:off x="9944718" y="2475954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77F3A9-FFC1-024A-BC77-6C457A90EA5E}"/>
              </a:ext>
            </a:extLst>
          </p:cNvPr>
          <p:cNvCxnSpPr>
            <a:cxnSpLocks/>
            <a:stCxn id="71" idx="2"/>
            <a:endCxn id="51" idx="2"/>
          </p:cNvCxnSpPr>
          <p:nvPr/>
        </p:nvCxnSpPr>
        <p:spPr>
          <a:xfrm flipH="1">
            <a:off x="4436498" y="2687487"/>
            <a:ext cx="4171155" cy="195588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FB85DA4-6F62-E445-8CB9-E603288B7F76}"/>
              </a:ext>
            </a:extLst>
          </p:cNvPr>
          <p:cNvCxnSpPr>
            <a:cxnSpLocks/>
          </p:cNvCxnSpPr>
          <p:nvPr/>
        </p:nvCxnSpPr>
        <p:spPr>
          <a:xfrm>
            <a:off x="2349501" y="1916832"/>
            <a:ext cx="0" cy="33843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Arc 70">
            <a:extLst>
              <a:ext uri="{FF2B5EF4-FFF2-40B4-BE49-F238E27FC236}">
                <a16:creationId xmlns:a16="http://schemas.microsoft.com/office/drawing/2014/main" id="{591F1B03-8D48-AF4D-8D09-B4AAE0B2D4C9}"/>
              </a:ext>
            </a:extLst>
          </p:cNvPr>
          <p:cNvSpPr/>
          <p:nvPr/>
        </p:nvSpPr>
        <p:spPr>
          <a:xfrm flipH="1">
            <a:off x="8472264" y="2298366"/>
            <a:ext cx="5551825" cy="1125426"/>
          </a:xfrm>
          <a:prstGeom prst="arc">
            <a:avLst>
              <a:gd name="adj1" fmla="val 16200000"/>
              <a:gd name="adj2" fmla="val 21374322"/>
            </a:avLst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B892958-CDAB-DB47-A0C1-F52499CAC747}"/>
              </a:ext>
            </a:extLst>
          </p:cNvPr>
          <p:cNvSpPr txBox="1"/>
          <p:nvPr/>
        </p:nvSpPr>
        <p:spPr>
          <a:xfrm rot="16200000">
            <a:off x="1415765" y="1264616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Log(</a:t>
            </a:r>
            <a:r>
              <a:rPr lang="nl-NL" dirty="0" err="1"/>
              <a:t>odds</a:t>
            </a:r>
            <a:r>
              <a:rPr lang="nl-NL" dirty="0"/>
              <a:t>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A011BA6-A7B2-EE4E-9003-57DBA10FE1DC}"/>
              </a:ext>
            </a:extLst>
          </p:cNvPr>
          <p:cNvSpPr txBox="1"/>
          <p:nvPr/>
        </p:nvSpPr>
        <p:spPr>
          <a:xfrm>
            <a:off x="1688185" y="4777988"/>
            <a:ext cx="601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-∞</a:t>
            </a:r>
            <a:endParaRPr lang="nl-NL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9BCFCF7-7FC4-F04B-8AFD-3C32C0BEFC1E}"/>
              </a:ext>
            </a:extLst>
          </p:cNvPr>
          <p:cNvSpPr txBox="1"/>
          <p:nvPr/>
        </p:nvSpPr>
        <p:spPr>
          <a:xfrm>
            <a:off x="1890357" y="33125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65FBB81-C4A3-C349-94AF-4C4D24AF9483}"/>
              </a:ext>
            </a:extLst>
          </p:cNvPr>
          <p:cNvSpPr txBox="1"/>
          <p:nvPr/>
        </p:nvSpPr>
        <p:spPr>
          <a:xfrm>
            <a:off x="1780446" y="1998001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∞</a:t>
            </a:r>
            <a:endParaRPr lang="nl-NL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D07C1E0-E5A9-1746-BDEA-67D2EA57AEC7}"/>
              </a:ext>
            </a:extLst>
          </p:cNvPr>
          <p:cNvSpPr txBox="1"/>
          <p:nvPr/>
        </p:nvSpPr>
        <p:spPr>
          <a:xfrm>
            <a:off x="1706076" y="268101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0.85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8607CB1-4065-1F44-B29D-5D0F4BA1C62F}"/>
              </a:ext>
            </a:extLst>
          </p:cNvPr>
          <p:cNvSpPr txBox="1"/>
          <p:nvPr/>
        </p:nvSpPr>
        <p:spPr>
          <a:xfrm>
            <a:off x="1695369" y="234259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2.94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2B76A33-15B8-304D-9699-CC517C461CD7}"/>
              </a:ext>
            </a:extLst>
          </p:cNvPr>
          <p:cNvSpPr txBox="1"/>
          <p:nvPr/>
        </p:nvSpPr>
        <p:spPr>
          <a:xfrm>
            <a:off x="1695369" y="3912723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-0.85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ADA0E50-3865-D848-92AE-A39E49DE778B}"/>
              </a:ext>
            </a:extLst>
          </p:cNvPr>
          <p:cNvSpPr txBox="1"/>
          <p:nvPr/>
        </p:nvSpPr>
        <p:spPr>
          <a:xfrm>
            <a:off x="1677854" y="4512893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-2.94</a:t>
            </a:r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516750FF-11BF-9343-8083-A0F7CB7DE953}"/>
              </a:ext>
            </a:extLst>
          </p:cNvPr>
          <p:cNvSpPr/>
          <p:nvPr/>
        </p:nvSpPr>
        <p:spPr>
          <a:xfrm flipV="1">
            <a:off x="119335" y="4138770"/>
            <a:ext cx="4477257" cy="735907"/>
          </a:xfrm>
          <a:prstGeom prst="arc">
            <a:avLst>
              <a:gd name="adj1" fmla="val 16200000"/>
              <a:gd name="adj2" fmla="val 21374322"/>
            </a:avLst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EF7BD82-4A8E-C547-808E-2ECF217D403A}"/>
              </a:ext>
            </a:extLst>
          </p:cNvPr>
          <p:cNvSpPr/>
          <p:nvPr/>
        </p:nvSpPr>
        <p:spPr>
          <a:xfrm>
            <a:off x="8618627" y="2452451"/>
            <a:ext cx="144016" cy="1699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3112877-4851-724F-B12E-8A6795A8847F}"/>
              </a:ext>
            </a:extLst>
          </p:cNvPr>
          <p:cNvCxnSpPr>
            <a:cxnSpLocks/>
          </p:cNvCxnSpPr>
          <p:nvPr/>
        </p:nvCxnSpPr>
        <p:spPr>
          <a:xfrm flipV="1">
            <a:off x="8832304" y="2560910"/>
            <a:ext cx="0" cy="27069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955266D-4A58-DB40-A210-C8F66635ED93}"/>
              </a:ext>
            </a:extLst>
          </p:cNvPr>
          <p:cNvCxnSpPr>
            <a:cxnSpLocks/>
          </p:cNvCxnSpPr>
          <p:nvPr/>
        </p:nvCxnSpPr>
        <p:spPr>
          <a:xfrm flipH="1">
            <a:off x="2356364" y="2509603"/>
            <a:ext cx="6475940" cy="1618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609AA48-135E-204A-A820-0AB529EBFF3E}"/>
              </a:ext>
            </a:extLst>
          </p:cNvPr>
          <p:cNvSpPr txBox="1"/>
          <p:nvPr/>
        </p:nvSpPr>
        <p:spPr>
          <a:xfrm>
            <a:off x="8553291" y="534321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D62CEB6-227B-1C4F-8B6F-E0CDBADC1801}"/>
              </a:ext>
            </a:extLst>
          </p:cNvPr>
          <p:cNvCxnSpPr>
            <a:cxnSpLocks/>
          </p:cNvCxnSpPr>
          <p:nvPr/>
        </p:nvCxnSpPr>
        <p:spPr>
          <a:xfrm flipH="1">
            <a:off x="2432776" y="1990034"/>
            <a:ext cx="588975" cy="40654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02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ECF5C-F290-0C4E-BFD7-CEFF15A99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Step 4: </a:t>
            </a:r>
            <a:r>
              <a:rPr lang="nl-NL" dirty="0" err="1"/>
              <a:t>Interpreting</a:t>
            </a:r>
            <a:r>
              <a:rPr lang="nl-NL" dirty="0"/>
              <a:t> log(</a:t>
            </a:r>
            <a:r>
              <a:rPr lang="nl-NL" dirty="0" err="1"/>
              <a:t>odds</a:t>
            </a:r>
            <a:r>
              <a:rPr lang="nl-NL" dirty="0"/>
              <a:t>)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3E012-5D92-BC4C-86D7-0547BDAD8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/>
              <a:t>Estimate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equation</a:t>
            </a:r>
            <a:r>
              <a:rPr lang="nl-NL" dirty="0"/>
              <a:t> (a line) </a:t>
            </a:r>
            <a:r>
              <a:rPr lang="nl-NL" dirty="0" err="1"/>
              <a:t>and</a:t>
            </a:r>
            <a:r>
              <a:rPr lang="nl-NL" dirty="0"/>
              <a:t> we get: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Log(chance </a:t>
            </a:r>
            <a:r>
              <a:rPr lang="nl-NL" dirty="0" err="1"/>
              <a:t>answer</a:t>
            </a:r>
            <a:r>
              <a:rPr lang="nl-NL" dirty="0"/>
              <a:t> at item is correct) =</a:t>
            </a:r>
          </a:p>
          <a:p>
            <a:pPr marL="0" indent="0">
              <a:buNone/>
            </a:pPr>
            <a:r>
              <a:rPr lang="nl-NL" dirty="0"/>
              <a:t>-4,60 + 0,11*(</a:t>
            </a:r>
            <a:r>
              <a:rPr lang="nl-NL" dirty="0" err="1"/>
              <a:t>math</a:t>
            </a:r>
            <a:r>
              <a:rPr lang="nl-NL" dirty="0"/>
              <a:t> </a:t>
            </a:r>
            <a:r>
              <a:rPr lang="nl-NL" dirty="0" err="1"/>
              <a:t>knowledge</a:t>
            </a:r>
            <a:r>
              <a:rPr lang="nl-NL" dirty="0"/>
              <a:t>) = </a:t>
            </a:r>
            <a:r>
              <a:rPr lang="nl-NL" dirty="0" err="1"/>
              <a:t>what</a:t>
            </a:r>
            <a:r>
              <a:rPr lang="nl-NL" dirty="0"/>
              <a:t> does </a:t>
            </a:r>
            <a:r>
              <a:rPr lang="nl-NL" dirty="0" err="1"/>
              <a:t>that</a:t>
            </a:r>
            <a:r>
              <a:rPr lang="nl-NL" dirty="0"/>
              <a:t> say?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Effect of Math </a:t>
            </a:r>
            <a:r>
              <a:rPr lang="nl-NL" dirty="0" err="1"/>
              <a:t>Know</a:t>
            </a:r>
            <a:r>
              <a:rPr lang="nl-NL" dirty="0"/>
              <a:t> is </a:t>
            </a:r>
            <a:r>
              <a:rPr lang="nl-NL" i="1" dirty="0" err="1"/>
              <a:t>positive</a:t>
            </a:r>
            <a:endParaRPr lang="nl-NL" i="1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If</a:t>
            </a:r>
            <a:r>
              <a:rPr lang="nl-NL" dirty="0"/>
              <a:t> </a:t>
            </a:r>
            <a:r>
              <a:rPr lang="nl-NL" dirty="0" err="1"/>
              <a:t>math</a:t>
            </a:r>
            <a:r>
              <a:rPr lang="nl-NL" dirty="0"/>
              <a:t> </a:t>
            </a:r>
            <a:r>
              <a:rPr lang="nl-NL" dirty="0" err="1"/>
              <a:t>know</a:t>
            </a:r>
            <a:r>
              <a:rPr lang="nl-NL" dirty="0"/>
              <a:t> = 50, Log(</a:t>
            </a:r>
            <a:r>
              <a:rPr lang="nl-NL" dirty="0" err="1"/>
              <a:t>odds</a:t>
            </a:r>
            <a:r>
              <a:rPr lang="nl-NL" dirty="0"/>
              <a:t>) =-4,60 + 0,11(50) = 0,90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C4E53-B61D-9D42-9167-F3993E092E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499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A5805-3638-FA45-BE1C-F6468A4D7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Interpreting</a:t>
            </a:r>
            <a:r>
              <a:rPr lang="nl-NL" dirty="0"/>
              <a:t> log(</a:t>
            </a:r>
            <a:r>
              <a:rPr lang="nl-NL" dirty="0" err="1"/>
              <a:t>odds</a:t>
            </a:r>
            <a:r>
              <a:rPr lang="nl-NL" dirty="0"/>
              <a:t>) as </a:t>
            </a:r>
            <a:r>
              <a:rPr lang="nl-NL" dirty="0" err="1"/>
              <a:t>probabilities</a:t>
            </a: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A7634-C547-CE49-B380-AC86C6C60C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23</a:t>
            </a:fld>
            <a:endParaRPr lang="nl-NL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87C0F8-D483-904B-BE3F-6D462582D2C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35559" y="1700808"/>
          <a:ext cx="9709307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D8CB9A6-AD35-EE4C-839D-4B388E1506EA}"/>
              </a:ext>
            </a:extLst>
          </p:cNvPr>
          <p:cNvCxnSpPr>
            <a:cxnSpLocks/>
          </p:cNvCxnSpPr>
          <p:nvPr/>
        </p:nvCxnSpPr>
        <p:spPr>
          <a:xfrm flipH="1" flipV="1">
            <a:off x="7760868" y="2852936"/>
            <a:ext cx="13320" cy="26028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B18FEC2-1CD9-1A4C-8B7A-3569FA7FD309}"/>
              </a:ext>
            </a:extLst>
          </p:cNvPr>
          <p:cNvCxnSpPr>
            <a:cxnSpLocks/>
          </p:cNvCxnSpPr>
          <p:nvPr/>
        </p:nvCxnSpPr>
        <p:spPr>
          <a:xfrm flipH="1">
            <a:off x="7832875" y="2857999"/>
            <a:ext cx="10254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0C84421-7F9A-4642-A74F-19B435CE794D}"/>
              </a:ext>
            </a:extLst>
          </p:cNvPr>
          <p:cNvSpPr txBox="1"/>
          <p:nvPr/>
        </p:nvSpPr>
        <p:spPr>
          <a:xfrm>
            <a:off x="7322117" y="5085184"/>
            <a:ext cx="82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rgbClr val="7030A0"/>
                </a:solidFill>
              </a:rPr>
              <a:t>0,90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0459F8-348A-6D4C-ACDF-E31FF8E6FBCD}"/>
              </a:ext>
            </a:extLst>
          </p:cNvPr>
          <p:cNvSpPr txBox="1"/>
          <p:nvPr/>
        </p:nvSpPr>
        <p:spPr>
          <a:xfrm>
            <a:off x="8858355" y="266827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0.71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9A3EBC-3275-2844-8384-BB087E1418ED}"/>
              </a:ext>
            </a:extLst>
          </p:cNvPr>
          <p:cNvSpPr txBox="1"/>
          <p:nvPr/>
        </p:nvSpPr>
        <p:spPr>
          <a:xfrm>
            <a:off x="6816080" y="1846221"/>
            <a:ext cx="119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Probability</a:t>
            </a:r>
            <a:endParaRPr lang="nl-NL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64FAC9-BC60-4A43-B971-96A999241EC4}"/>
              </a:ext>
            </a:extLst>
          </p:cNvPr>
          <p:cNvSpPr txBox="1"/>
          <p:nvPr/>
        </p:nvSpPr>
        <p:spPr>
          <a:xfrm>
            <a:off x="7084771" y="6038219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Log(</a:t>
            </a:r>
            <a:r>
              <a:rPr lang="nl-NL" dirty="0" err="1"/>
              <a:t>odds</a:t>
            </a:r>
            <a:r>
              <a:rPr lang="nl-N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3876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ECF5C-F290-0C4E-BFD7-CEFF15A99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Step 4: </a:t>
            </a:r>
            <a:r>
              <a:rPr lang="nl-NL" dirty="0" err="1"/>
              <a:t>Interpreting</a:t>
            </a:r>
            <a:r>
              <a:rPr lang="nl-NL" dirty="0"/>
              <a:t> log(</a:t>
            </a:r>
            <a:r>
              <a:rPr lang="nl-NL" dirty="0" err="1"/>
              <a:t>odds</a:t>
            </a:r>
            <a:r>
              <a:rPr lang="nl-NL" dirty="0"/>
              <a:t>)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3E012-5D92-BC4C-86D7-0547BDAD8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/>
              <a:t>Estimate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equation</a:t>
            </a:r>
            <a:r>
              <a:rPr lang="nl-NL" dirty="0"/>
              <a:t> (a line) </a:t>
            </a:r>
            <a:r>
              <a:rPr lang="nl-NL" dirty="0" err="1"/>
              <a:t>and</a:t>
            </a:r>
            <a:r>
              <a:rPr lang="nl-NL" dirty="0"/>
              <a:t> we get: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Log(</a:t>
            </a:r>
            <a:r>
              <a:rPr lang="nl-NL" dirty="0" err="1"/>
              <a:t>odds</a:t>
            </a:r>
            <a:r>
              <a:rPr lang="nl-NL" dirty="0"/>
              <a:t> of </a:t>
            </a:r>
            <a:r>
              <a:rPr lang="nl-NL" dirty="0" err="1"/>
              <a:t>voting</a:t>
            </a:r>
            <a:r>
              <a:rPr lang="nl-NL" dirty="0"/>
              <a:t> in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election</a:t>
            </a:r>
            <a:r>
              <a:rPr lang="nl-NL" dirty="0"/>
              <a:t>) =</a:t>
            </a:r>
          </a:p>
          <a:p>
            <a:pPr marL="0" indent="0">
              <a:buNone/>
            </a:pPr>
            <a:r>
              <a:rPr lang="nl-NL" dirty="0"/>
              <a:t>1,60 + 0,04*Age = </a:t>
            </a:r>
            <a:r>
              <a:rPr lang="nl-NL" dirty="0" err="1"/>
              <a:t>what</a:t>
            </a:r>
            <a:r>
              <a:rPr lang="nl-NL" dirty="0"/>
              <a:t> does </a:t>
            </a:r>
            <a:r>
              <a:rPr lang="nl-NL" dirty="0" err="1"/>
              <a:t>that</a:t>
            </a:r>
            <a:r>
              <a:rPr lang="nl-NL" dirty="0"/>
              <a:t> say?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Effect of Age is </a:t>
            </a:r>
            <a:r>
              <a:rPr lang="nl-NL" i="1" dirty="0" err="1"/>
              <a:t>positive</a:t>
            </a:r>
            <a:endParaRPr lang="nl-NL" i="1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If</a:t>
            </a:r>
            <a:r>
              <a:rPr lang="nl-NL" dirty="0"/>
              <a:t> Age = 18, Log(</a:t>
            </a:r>
            <a:r>
              <a:rPr lang="nl-NL" dirty="0" err="1"/>
              <a:t>odds</a:t>
            </a:r>
            <a:r>
              <a:rPr lang="nl-NL" dirty="0"/>
              <a:t>) =1,60 + 0,04(18) = -0,88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C4E53-B61D-9D42-9167-F3993E092E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91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A5805-3638-FA45-BE1C-F6468A4D7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Interpreting</a:t>
            </a:r>
            <a:r>
              <a:rPr lang="nl-NL" dirty="0"/>
              <a:t> log(</a:t>
            </a:r>
            <a:r>
              <a:rPr lang="nl-NL" dirty="0" err="1"/>
              <a:t>odds</a:t>
            </a:r>
            <a:r>
              <a:rPr lang="nl-NL" dirty="0"/>
              <a:t>) as </a:t>
            </a:r>
            <a:r>
              <a:rPr lang="nl-NL" dirty="0" err="1"/>
              <a:t>probabilities</a:t>
            </a: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A7634-C547-CE49-B380-AC86C6C60C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25</a:t>
            </a:fld>
            <a:endParaRPr lang="nl-NL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87C0F8-D483-904B-BE3F-6D462582D2C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135559" y="1700808"/>
          <a:ext cx="9709307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D8CB9A6-AD35-EE4C-839D-4B388E1506EA}"/>
              </a:ext>
            </a:extLst>
          </p:cNvPr>
          <p:cNvCxnSpPr>
            <a:cxnSpLocks/>
          </p:cNvCxnSpPr>
          <p:nvPr/>
        </p:nvCxnSpPr>
        <p:spPr>
          <a:xfrm flipV="1">
            <a:off x="6456040" y="4323420"/>
            <a:ext cx="12301" cy="11479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B18FEC2-1CD9-1A4C-8B7A-3569FA7FD309}"/>
              </a:ext>
            </a:extLst>
          </p:cNvPr>
          <p:cNvCxnSpPr>
            <a:cxnSpLocks/>
          </p:cNvCxnSpPr>
          <p:nvPr/>
        </p:nvCxnSpPr>
        <p:spPr>
          <a:xfrm flipH="1" flipV="1">
            <a:off x="6468341" y="4323420"/>
            <a:ext cx="1847608" cy="10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0C84421-7F9A-4642-A74F-19B435CE794D}"/>
              </a:ext>
            </a:extLst>
          </p:cNvPr>
          <p:cNvSpPr txBox="1"/>
          <p:nvPr/>
        </p:nvSpPr>
        <p:spPr>
          <a:xfrm>
            <a:off x="5807968" y="5783224"/>
            <a:ext cx="934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rgbClr val="7030A0"/>
                </a:solidFill>
              </a:rPr>
              <a:t>-0.88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0459F8-348A-6D4C-ACDF-E31FF8E6FBCD}"/>
              </a:ext>
            </a:extLst>
          </p:cNvPr>
          <p:cNvSpPr txBox="1"/>
          <p:nvPr/>
        </p:nvSpPr>
        <p:spPr>
          <a:xfrm>
            <a:off x="8328248" y="432342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0.29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9A3EBC-3275-2844-8384-BB087E1418ED}"/>
              </a:ext>
            </a:extLst>
          </p:cNvPr>
          <p:cNvSpPr txBox="1"/>
          <p:nvPr/>
        </p:nvSpPr>
        <p:spPr>
          <a:xfrm>
            <a:off x="6816080" y="1846221"/>
            <a:ext cx="119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Probability</a:t>
            </a:r>
            <a:endParaRPr lang="nl-NL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64FAC9-BC60-4A43-B971-96A999241EC4}"/>
              </a:ext>
            </a:extLst>
          </p:cNvPr>
          <p:cNvSpPr txBox="1"/>
          <p:nvPr/>
        </p:nvSpPr>
        <p:spPr>
          <a:xfrm>
            <a:off x="7084771" y="6038219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Log(</a:t>
            </a:r>
            <a:r>
              <a:rPr lang="nl-NL" dirty="0" err="1"/>
              <a:t>odds</a:t>
            </a:r>
            <a:r>
              <a:rPr lang="nl-N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8857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C5FE0-7E9C-0546-B52A-1E60E3366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have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learned</a:t>
            </a:r>
            <a:r>
              <a:rPr lang="nl-NL" dirty="0"/>
              <a:t> </a:t>
            </a:r>
            <a:r>
              <a:rPr lang="nl-NL" dirty="0" err="1"/>
              <a:t>watching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micro </a:t>
            </a:r>
            <a:r>
              <a:rPr lang="nl-NL" dirty="0" err="1"/>
              <a:t>lecture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E02C6-308C-7844-A8A6-4D8FA6D89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“Linear relationships”, also when dealing with dichotomous variables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Probability</a:t>
            </a:r>
          </a:p>
          <a:p>
            <a:pPr marL="0" indent="0">
              <a:buNone/>
            </a:pPr>
            <a:r>
              <a:rPr lang="en-US" dirty="0"/>
              <a:t>Odds</a:t>
            </a:r>
          </a:p>
          <a:p>
            <a:pPr marL="0" indent="0">
              <a:buNone/>
            </a:pPr>
            <a:r>
              <a:rPr lang="en-US" dirty="0"/>
              <a:t>Predicting log(odds)</a:t>
            </a:r>
          </a:p>
          <a:p>
            <a:pPr marL="0" indent="0">
              <a:buNone/>
            </a:pPr>
            <a:r>
              <a:rPr lang="en-US" dirty="0"/>
              <a:t>Interpreting predicted log(odds)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7E71B8-5C79-1341-8782-89E4633814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06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9079C-911D-BA42-BFC7-E23BF0919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Logodds</a:t>
            </a:r>
            <a:r>
              <a:rPr lang="nl-NL" dirty="0"/>
              <a:t> invullen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56119-3B65-924F-A4A8-9671AE33B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Log(p/1-p) = x</a:t>
            </a:r>
          </a:p>
          <a:p>
            <a:pPr marL="0" indent="0">
              <a:buNone/>
            </a:pPr>
            <a:r>
              <a:rPr lang="nl-NL" dirty="0"/>
              <a:t>p/1-p = e tot de macht x</a:t>
            </a:r>
          </a:p>
          <a:p>
            <a:pPr marL="0" indent="0">
              <a:buNone/>
            </a:pPr>
            <a:r>
              <a:rPr lang="nl-NL" dirty="0"/>
              <a:t>1-p/p = 1/(e tot de macht x)</a:t>
            </a:r>
          </a:p>
          <a:p>
            <a:pPr marL="0" indent="0">
              <a:buNone/>
            </a:pPr>
            <a:r>
              <a:rPr lang="nl-NL" dirty="0"/>
              <a:t>1/p = 1/(e tot de macht x) + (e tot de macht x) /(e tot de macht x)</a:t>
            </a:r>
          </a:p>
          <a:p>
            <a:pPr marL="0" indent="0">
              <a:buNone/>
            </a:pPr>
            <a:r>
              <a:rPr lang="nl-NL" dirty="0"/>
              <a:t>P = (e tot de macht x)/ 1+ (e tot de macht x)</a:t>
            </a:r>
          </a:p>
          <a:p>
            <a:pPr marL="0" indent="0">
              <a:buNone/>
            </a:pPr>
            <a:r>
              <a:rPr lang="nl-NL" dirty="0"/>
              <a:t>P = 1/(e tot de macht -x) + 1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455D7-3008-1244-86CE-9CB8663DDD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4352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C5FE0-7E9C-0546-B52A-1E60E3366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does </a:t>
            </a:r>
            <a:r>
              <a:rPr lang="nl-NL" dirty="0" err="1"/>
              <a:t>that</a:t>
            </a:r>
            <a:r>
              <a:rPr lang="nl-NL" dirty="0"/>
              <a:t>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E02C6-308C-7844-A8A6-4D8FA6D89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Take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relationship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log(</a:t>
            </a:r>
            <a:r>
              <a:rPr lang="nl-NL" dirty="0" err="1"/>
              <a:t>odds</a:t>
            </a:r>
            <a:r>
              <a:rPr lang="nl-NL" dirty="0"/>
              <a:t>) </a:t>
            </a:r>
            <a:r>
              <a:rPr lang="nl-NL" dirty="0" err="1"/>
              <a:t>and</a:t>
            </a:r>
            <a:r>
              <a:rPr lang="nl-NL" dirty="0"/>
              <a:t> ‘</a:t>
            </a:r>
            <a:r>
              <a:rPr lang="nl-NL" dirty="0" err="1"/>
              <a:t>simple</a:t>
            </a:r>
            <a:r>
              <a:rPr lang="nl-NL" dirty="0"/>
              <a:t>’ </a:t>
            </a:r>
            <a:r>
              <a:rPr lang="nl-NL" dirty="0" err="1"/>
              <a:t>probabilities</a:t>
            </a:r>
            <a:endParaRPr lang="nl-NL" dirty="0"/>
          </a:p>
          <a:p>
            <a:r>
              <a:rPr lang="nl-NL" dirty="0"/>
              <a:t>Plot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into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simple</a:t>
            </a:r>
            <a:r>
              <a:rPr lang="nl-NL" dirty="0"/>
              <a:t> </a:t>
            </a:r>
            <a:r>
              <a:rPr lang="nl-NL" dirty="0" err="1"/>
              <a:t>graph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x </a:t>
            </a:r>
            <a:r>
              <a:rPr lang="nl-NL" dirty="0" err="1"/>
              <a:t>variable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probability</a:t>
            </a:r>
            <a:endParaRPr lang="nl-NL" dirty="0"/>
          </a:p>
          <a:p>
            <a:endParaRPr lang="nl-NL" dirty="0"/>
          </a:p>
          <a:p>
            <a:r>
              <a:rPr lang="nl-NL" dirty="0" err="1"/>
              <a:t>So</a:t>
            </a:r>
            <a:r>
              <a:rPr lang="nl-NL" dirty="0"/>
              <a:t>, </a:t>
            </a:r>
            <a:r>
              <a:rPr lang="nl-NL" dirty="0" err="1"/>
              <a:t>if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log(</a:t>
            </a:r>
            <a:r>
              <a:rPr lang="nl-NL" dirty="0" err="1"/>
              <a:t>odds</a:t>
            </a:r>
            <a:r>
              <a:rPr lang="nl-NL" dirty="0"/>
              <a:t>) are </a:t>
            </a:r>
            <a:r>
              <a:rPr lang="nl-NL" dirty="0" err="1"/>
              <a:t>very</a:t>
            </a:r>
            <a:r>
              <a:rPr lang="nl-NL" dirty="0"/>
              <a:t> </a:t>
            </a:r>
            <a:r>
              <a:rPr lang="nl-NL" dirty="0" err="1"/>
              <a:t>negative</a:t>
            </a:r>
            <a:r>
              <a:rPr lang="nl-NL" dirty="0"/>
              <a:t>,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probability</a:t>
            </a:r>
            <a:r>
              <a:rPr lang="nl-NL" dirty="0"/>
              <a:t> is </a:t>
            </a:r>
            <a:r>
              <a:rPr lang="nl-NL" dirty="0" err="1"/>
              <a:t>almost</a:t>
            </a:r>
            <a:r>
              <a:rPr lang="nl-NL" dirty="0"/>
              <a:t> zero, even </a:t>
            </a:r>
            <a:r>
              <a:rPr lang="nl-NL" dirty="0" err="1"/>
              <a:t>when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becomes</a:t>
            </a:r>
            <a:r>
              <a:rPr lang="nl-NL" dirty="0"/>
              <a:t> </a:t>
            </a:r>
            <a:r>
              <a:rPr lang="nl-NL" dirty="0" err="1"/>
              <a:t>bigger</a:t>
            </a:r>
            <a:r>
              <a:rPr lang="nl-NL" dirty="0"/>
              <a:t>, </a:t>
            </a:r>
            <a:r>
              <a:rPr lang="nl-NL" dirty="0" err="1"/>
              <a:t>still</a:t>
            </a:r>
            <a:r>
              <a:rPr lang="nl-NL" dirty="0"/>
              <a:t> close </a:t>
            </a:r>
            <a:r>
              <a:rPr lang="nl-NL" dirty="0" err="1"/>
              <a:t>to</a:t>
            </a:r>
            <a:r>
              <a:rPr lang="nl-NL" dirty="0"/>
              <a:t> zero …</a:t>
            </a:r>
          </a:p>
          <a:p>
            <a:r>
              <a:rPr lang="nl-NL" dirty="0" err="1"/>
              <a:t>If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log(</a:t>
            </a:r>
            <a:r>
              <a:rPr lang="nl-NL" dirty="0" err="1"/>
              <a:t>odds</a:t>
            </a:r>
            <a:r>
              <a:rPr lang="nl-NL" dirty="0"/>
              <a:t>) are </a:t>
            </a:r>
            <a:r>
              <a:rPr lang="nl-NL" dirty="0" err="1"/>
              <a:t>very</a:t>
            </a:r>
            <a:r>
              <a:rPr lang="nl-NL" dirty="0"/>
              <a:t> </a:t>
            </a:r>
            <a:r>
              <a:rPr lang="nl-NL" dirty="0" err="1"/>
              <a:t>positive</a:t>
            </a:r>
            <a:r>
              <a:rPr lang="nl-NL" dirty="0"/>
              <a:t>,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probability</a:t>
            </a:r>
            <a:r>
              <a:rPr lang="nl-NL" dirty="0"/>
              <a:t> is close </a:t>
            </a:r>
            <a:r>
              <a:rPr lang="nl-NL" dirty="0" err="1"/>
              <a:t>to</a:t>
            </a:r>
            <a:r>
              <a:rPr lang="nl-NL" dirty="0"/>
              <a:t> 1, even </a:t>
            </a:r>
            <a:r>
              <a:rPr lang="nl-NL" dirty="0" err="1"/>
              <a:t>when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is a lot smaller, </a:t>
            </a:r>
            <a:r>
              <a:rPr lang="nl-NL" dirty="0" err="1"/>
              <a:t>it</a:t>
            </a:r>
            <a:r>
              <a:rPr lang="nl-NL" dirty="0"/>
              <a:t> is </a:t>
            </a:r>
            <a:r>
              <a:rPr lang="nl-NL" dirty="0" err="1"/>
              <a:t>still</a:t>
            </a:r>
            <a:r>
              <a:rPr lang="nl-NL" dirty="0"/>
              <a:t> </a:t>
            </a:r>
          </a:p>
          <a:p>
            <a:r>
              <a:rPr lang="nl-NL" dirty="0" err="1"/>
              <a:t>If</a:t>
            </a:r>
            <a:r>
              <a:rPr lang="nl-NL" dirty="0"/>
              <a:t> </a:t>
            </a:r>
            <a:r>
              <a:rPr lang="nl-NL" dirty="0" err="1"/>
              <a:t>logg</a:t>
            </a:r>
            <a:r>
              <a:rPr lang="nl-NL" dirty="0"/>
              <a:t> </a:t>
            </a:r>
            <a:r>
              <a:rPr lang="nl-NL" dirty="0" err="1"/>
              <a:t>odds</a:t>
            </a:r>
            <a:r>
              <a:rPr lang="nl-NL" dirty="0"/>
              <a:t> = zero, chance is 50/50 …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7E71B8-5C79-1341-8782-89E4633814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329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dirty="0"/>
              <a:t>The problem (2)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B3386D-F2B6-444F-AE64-C56884E4B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dirty="0"/>
              <a:t>Example I: </a:t>
            </a:r>
          </a:p>
          <a:p>
            <a:pPr marL="0" indent="0" eaLnBrk="1" hangingPunct="1">
              <a:buNone/>
            </a:pPr>
            <a:r>
              <a:rPr lang="en-GB" dirty="0"/>
              <a:t>mathematical knowledge (</a:t>
            </a:r>
            <a:r>
              <a:rPr lang="en-GB" dirty="0">
                <a:solidFill>
                  <a:srgbClr val="7030A0"/>
                </a:solidFill>
              </a:rPr>
              <a:t>latent trait</a:t>
            </a:r>
            <a:r>
              <a:rPr lang="en-GB" dirty="0"/>
              <a:t>) and</a:t>
            </a:r>
          </a:p>
          <a:p>
            <a:pPr marL="0" indent="0" eaLnBrk="1" hangingPunct="1">
              <a:buNone/>
            </a:pPr>
            <a:r>
              <a:rPr lang="en-GB" dirty="0"/>
              <a:t>answer to a question in an exam (incorrect/correct) (</a:t>
            </a:r>
            <a:r>
              <a:rPr lang="en-GB" dirty="0">
                <a:solidFill>
                  <a:srgbClr val="7030A0"/>
                </a:solidFill>
              </a:rPr>
              <a:t>item</a:t>
            </a:r>
            <a:r>
              <a:rPr lang="en-GB" dirty="0"/>
              <a:t>)</a:t>
            </a:r>
          </a:p>
          <a:p>
            <a:pPr marL="0" indent="0" eaLnBrk="1" hangingPunct="1">
              <a:buNone/>
            </a:pPr>
            <a:endParaRPr lang="en-GB" sz="2800" dirty="0"/>
          </a:p>
          <a:p>
            <a:pPr marL="0" indent="0" eaLnBrk="1" hangingPunct="1">
              <a:buNone/>
            </a:pPr>
            <a:r>
              <a:rPr lang="en-GB" dirty="0"/>
              <a:t>Example II:</a:t>
            </a:r>
          </a:p>
          <a:p>
            <a:pPr marL="0" indent="0" eaLnBrk="1" hangingPunct="1">
              <a:buNone/>
            </a:pPr>
            <a:r>
              <a:rPr lang="en-GB" sz="2800" dirty="0"/>
              <a:t>Age (in years) (</a:t>
            </a:r>
            <a:r>
              <a:rPr lang="en-GB" sz="2800" dirty="0">
                <a:solidFill>
                  <a:srgbClr val="7030A0"/>
                </a:solidFill>
              </a:rPr>
              <a:t>independent variable</a:t>
            </a:r>
            <a:r>
              <a:rPr lang="en-GB" sz="2800" dirty="0"/>
              <a:t>) and</a:t>
            </a:r>
          </a:p>
          <a:p>
            <a:pPr marL="0" indent="0" eaLnBrk="1" hangingPunct="1">
              <a:buNone/>
            </a:pPr>
            <a:r>
              <a:rPr lang="en-GB" sz="2800" dirty="0"/>
              <a:t>voting in an election (no/yes) (</a:t>
            </a:r>
            <a:r>
              <a:rPr lang="en-GB" sz="2800" dirty="0">
                <a:solidFill>
                  <a:srgbClr val="7030A0"/>
                </a:solidFill>
              </a:rPr>
              <a:t>dependent variable</a:t>
            </a:r>
            <a:r>
              <a:rPr lang="en-GB" sz="2800" dirty="0"/>
              <a:t>)</a:t>
            </a:r>
          </a:p>
          <a:p>
            <a:pPr marL="0" indent="0" eaLnBrk="1" hangingPunct="1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0884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9C35B-CD3B-9B48-9F20-AE3B8B563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err="1"/>
              <a:t>Linear</a:t>
            </a:r>
            <a:r>
              <a:rPr lang="nl-NL" dirty="0"/>
              <a:t> </a:t>
            </a:r>
            <a:r>
              <a:rPr lang="nl-NL" dirty="0" err="1"/>
              <a:t>function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A8BB8-FC11-494C-82AE-5645C2665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/>
              <a:t>Linear</a:t>
            </a:r>
            <a:r>
              <a:rPr lang="nl-NL" dirty="0"/>
              <a:t> </a:t>
            </a:r>
            <a:r>
              <a:rPr lang="nl-NL" dirty="0" err="1"/>
              <a:t>relationship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𝛳 (</a:t>
            </a:r>
            <a:r>
              <a:rPr lang="nl-NL" dirty="0">
                <a:solidFill>
                  <a:srgbClr val="7030A0"/>
                </a:solidFill>
              </a:rPr>
              <a:t>latent </a:t>
            </a:r>
            <a:r>
              <a:rPr lang="nl-NL" dirty="0" err="1">
                <a:solidFill>
                  <a:srgbClr val="7030A0"/>
                </a:solidFill>
              </a:rPr>
              <a:t>trait</a:t>
            </a:r>
            <a:r>
              <a:rPr lang="nl-NL" dirty="0"/>
              <a:t>) 			</a:t>
            </a:r>
            <a:r>
              <a:rPr lang="nl-NL" dirty="0" err="1"/>
              <a:t>and</a:t>
            </a:r>
            <a:r>
              <a:rPr lang="nl-NL" dirty="0"/>
              <a:t> 		item score</a:t>
            </a:r>
          </a:p>
          <a:p>
            <a:pPr marL="0" indent="0">
              <a:buNone/>
            </a:pPr>
            <a:r>
              <a:rPr lang="nl-NL" dirty="0"/>
              <a:t>X (</a:t>
            </a:r>
            <a:r>
              <a:rPr lang="nl-NL" dirty="0">
                <a:solidFill>
                  <a:srgbClr val="7030A0"/>
                </a:solidFill>
              </a:rPr>
              <a:t>independent </a:t>
            </a:r>
            <a:r>
              <a:rPr lang="nl-NL" dirty="0" err="1">
                <a:solidFill>
                  <a:srgbClr val="7030A0"/>
                </a:solidFill>
              </a:rPr>
              <a:t>variable</a:t>
            </a:r>
            <a:r>
              <a:rPr lang="nl-NL" dirty="0"/>
              <a:t>) 	</a:t>
            </a:r>
            <a:r>
              <a:rPr lang="nl-NL" dirty="0" err="1"/>
              <a:t>and</a:t>
            </a:r>
            <a:r>
              <a:rPr lang="nl-NL" dirty="0"/>
              <a:t> 		Y (</a:t>
            </a:r>
            <a:r>
              <a:rPr lang="nl-NL" dirty="0" err="1"/>
              <a:t>dependent</a:t>
            </a:r>
            <a:r>
              <a:rPr lang="nl-NL" dirty="0"/>
              <a:t> </a:t>
            </a:r>
            <a:r>
              <a:rPr lang="nl-NL" dirty="0" err="1"/>
              <a:t>variable</a:t>
            </a:r>
            <a:r>
              <a:rPr lang="nl-NL" dirty="0"/>
              <a:t>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Assume</a:t>
            </a:r>
            <a:r>
              <a:rPr lang="nl-NL" dirty="0"/>
              <a:t>:</a:t>
            </a:r>
          </a:p>
          <a:p>
            <a:pPr marL="0" indent="0">
              <a:buNone/>
            </a:pPr>
            <a:r>
              <a:rPr lang="nl-NL" dirty="0"/>
              <a:t>item / </a:t>
            </a:r>
            <a:r>
              <a:rPr lang="nl-NL" dirty="0" err="1"/>
              <a:t>dependent</a:t>
            </a:r>
            <a:r>
              <a:rPr lang="nl-NL" dirty="0"/>
              <a:t> </a:t>
            </a:r>
            <a:r>
              <a:rPr lang="nl-NL" dirty="0" err="1"/>
              <a:t>variable</a:t>
            </a:r>
            <a:r>
              <a:rPr lang="nl-NL" dirty="0"/>
              <a:t> is </a:t>
            </a:r>
            <a:r>
              <a:rPr lang="nl-NL" b="1" dirty="0" err="1"/>
              <a:t>continuous</a:t>
            </a:r>
            <a:r>
              <a:rPr lang="nl-NL" b="1" dirty="0"/>
              <a:t> (</a:t>
            </a:r>
            <a:r>
              <a:rPr lang="nl-NL" b="1" dirty="0" err="1"/>
              <a:t>scale</a:t>
            </a:r>
            <a:r>
              <a:rPr lang="nl-NL" b="1" dirty="0"/>
              <a:t>/ratio)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38BD0-5D5B-234F-AF87-34075CBCD3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147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64F31-AD08-CE46-8468-5CD23D732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Linear</a:t>
            </a:r>
            <a:r>
              <a:rPr lang="nl-NL" dirty="0"/>
              <a:t> </a:t>
            </a:r>
            <a:r>
              <a:rPr lang="nl-NL" dirty="0" err="1"/>
              <a:t>relationship</a:t>
            </a: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AA8A4F-924B-9B46-82AB-D28E619FAA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E4C9EC-85FF-9F47-AF4C-BFF6FFEEA38A}"/>
              </a:ext>
            </a:extLst>
          </p:cNvPr>
          <p:cNvCxnSpPr>
            <a:cxnSpLocks/>
          </p:cNvCxnSpPr>
          <p:nvPr/>
        </p:nvCxnSpPr>
        <p:spPr>
          <a:xfrm>
            <a:off x="2349501" y="1916832"/>
            <a:ext cx="0" cy="33843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C7B5151-ABBD-8145-9539-181D527AC5F0}"/>
              </a:ext>
            </a:extLst>
          </p:cNvPr>
          <p:cNvCxnSpPr>
            <a:cxnSpLocks/>
          </p:cNvCxnSpPr>
          <p:nvPr/>
        </p:nvCxnSpPr>
        <p:spPr>
          <a:xfrm flipH="1">
            <a:off x="2349501" y="5301208"/>
            <a:ext cx="83466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3DB834A-10EF-274F-BBFA-C2528E928E40}"/>
              </a:ext>
            </a:extLst>
          </p:cNvPr>
          <p:cNvSpPr txBox="1"/>
          <p:nvPr/>
        </p:nvSpPr>
        <p:spPr>
          <a:xfrm rot="16200000">
            <a:off x="-1054144" y="3105834"/>
            <a:ext cx="4865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Item/</a:t>
            </a:r>
            <a:r>
              <a:rPr lang="nl-NL" sz="3600" dirty="0" err="1"/>
              <a:t>dependent</a:t>
            </a:r>
            <a:r>
              <a:rPr lang="nl-NL" sz="3600" dirty="0"/>
              <a:t> </a:t>
            </a:r>
            <a:r>
              <a:rPr lang="nl-NL" sz="3600" dirty="0" err="1"/>
              <a:t>variable</a:t>
            </a:r>
            <a:endParaRPr lang="nl-NL" sz="3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805D05-389F-A649-890A-2D48B682DBF9}"/>
              </a:ext>
            </a:extLst>
          </p:cNvPr>
          <p:cNvSpPr/>
          <p:nvPr/>
        </p:nvSpPr>
        <p:spPr>
          <a:xfrm>
            <a:off x="4655840" y="5445224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l-NL" sz="2800" dirty="0">
                <a:solidFill>
                  <a:srgbClr val="7030A0"/>
                </a:solidFill>
              </a:rPr>
              <a:t>𝛳 (latent </a:t>
            </a:r>
            <a:r>
              <a:rPr lang="nl-NL" sz="2800" dirty="0" err="1">
                <a:solidFill>
                  <a:srgbClr val="7030A0"/>
                </a:solidFill>
              </a:rPr>
              <a:t>trait</a:t>
            </a:r>
            <a:r>
              <a:rPr lang="nl-NL" sz="2800" dirty="0">
                <a:solidFill>
                  <a:srgbClr val="7030A0"/>
                </a:solidFill>
              </a:rPr>
              <a:t>) or X (independent </a:t>
            </a:r>
            <a:r>
              <a:rPr lang="nl-NL" sz="2800" dirty="0" err="1">
                <a:solidFill>
                  <a:srgbClr val="7030A0"/>
                </a:solidFill>
              </a:rPr>
              <a:t>variable</a:t>
            </a:r>
            <a:r>
              <a:rPr lang="nl-NL" sz="2800" dirty="0">
                <a:solidFill>
                  <a:srgbClr val="7030A0"/>
                </a:solidFill>
              </a:rPr>
              <a:t>)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648EE7C-76DC-E54B-A1A9-6B34D29AF322}"/>
              </a:ext>
            </a:extLst>
          </p:cNvPr>
          <p:cNvCxnSpPr>
            <a:cxnSpLocks/>
          </p:cNvCxnSpPr>
          <p:nvPr/>
        </p:nvCxnSpPr>
        <p:spPr>
          <a:xfrm flipH="1">
            <a:off x="2349502" y="1999717"/>
            <a:ext cx="8346626" cy="26642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6E76E50-8DC9-FD4D-A774-59A236DCC54C}"/>
              </a:ext>
            </a:extLst>
          </p:cNvPr>
          <p:cNvSpPr txBox="1"/>
          <p:nvPr/>
        </p:nvSpPr>
        <p:spPr>
          <a:xfrm>
            <a:off x="2345109" y="4664013"/>
            <a:ext cx="5405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b</a:t>
            </a:r>
            <a:r>
              <a:rPr lang="nl-NL" sz="3200" baseline="-25000" dirty="0"/>
              <a:t>0</a:t>
            </a:r>
            <a:endParaRPr lang="nl-NL" sz="32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FF62EF0-5AF0-C243-B1DF-9B12451201EE}"/>
              </a:ext>
            </a:extLst>
          </p:cNvPr>
          <p:cNvCxnSpPr>
            <a:cxnSpLocks/>
          </p:cNvCxnSpPr>
          <p:nvPr/>
        </p:nvCxnSpPr>
        <p:spPr>
          <a:xfrm>
            <a:off x="6168008" y="3429000"/>
            <a:ext cx="16561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0F83CA-A9C4-334F-8D25-6E85C8BBC715}"/>
              </a:ext>
            </a:extLst>
          </p:cNvPr>
          <p:cNvCxnSpPr>
            <a:cxnSpLocks/>
          </p:cNvCxnSpPr>
          <p:nvPr/>
        </p:nvCxnSpPr>
        <p:spPr>
          <a:xfrm>
            <a:off x="7824192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11866695-BD2D-854E-8273-65FE7D7E7B1F}"/>
              </a:ext>
            </a:extLst>
          </p:cNvPr>
          <p:cNvSpPr txBox="1"/>
          <p:nvPr/>
        </p:nvSpPr>
        <p:spPr>
          <a:xfrm>
            <a:off x="7824192" y="3204120"/>
            <a:ext cx="5405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b</a:t>
            </a:r>
            <a:r>
              <a:rPr lang="nl-NL" sz="3200" baseline="-25000" dirty="0"/>
              <a:t>1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03249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706CA-5F74-624F-9A60-5096D6623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Back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problem</a:t>
            </a: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1ADDA-461E-404A-B062-4FA185B648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433B83D-3C9A-3443-AF18-3A7401383244}"/>
              </a:ext>
            </a:extLst>
          </p:cNvPr>
          <p:cNvCxnSpPr>
            <a:cxnSpLocks/>
          </p:cNvCxnSpPr>
          <p:nvPr/>
        </p:nvCxnSpPr>
        <p:spPr>
          <a:xfrm>
            <a:off x="2349501" y="1916832"/>
            <a:ext cx="0" cy="33843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869E3EB-BFC6-F745-AF73-1A18F947518F}"/>
              </a:ext>
            </a:extLst>
          </p:cNvPr>
          <p:cNvCxnSpPr>
            <a:cxnSpLocks/>
          </p:cNvCxnSpPr>
          <p:nvPr/>
        </p:nvCxnSpPr>
        <p:spPr>
          <a:xfrm flipH="1">
            <a:off x="2349501" y="5301208"/>
            <a:ext cx="83466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41CD8A3-0197-154C-9685-C0E1FD390123}"/>
              </a:ext>
            </a:extLst>
          </p:cNvPr>
          <p:cNvSpPr txBox="1"/>
          <p:nvPr/>
        </p:nvSpPr>
        <p:spPr>
          <a:xfrm rot="16200000">
            <a:off x="-1054144" y="3105834"/>
            <a:ext cx="4865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Item/</a:t>
            </a:r>
            <a:r>
              <a:rPr lang="nl-NL" sz="3600" dirty="0" err="1"/>
              <a:t>dependent</a:t>
            </a:r>
            <a:r>
              <a:rPr lang="nl-NL" sz="3600" dirty="0"/>
              <a:t> </a:t>
            </a:r>
            <a:r>
              <a:rPr lang="nl-NL" sz="3600" dirty="0" err="1"/>
              <a:t>variable</a:t>
            </a:r>
            <a:endParaRPr lang="nl-NL" sz="3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2A5C5E-36C7-9049-B356-C87A089340F0}"/>
              </a:ext>
            </a:extLst>
          </p:cNvPr>
          <p:cNvSpPr/>
          <p:nvPr/>
        </p:nvSpPr>
        <p:spPr>
          <a:xfrm>
            <a:off x="4655840" y="5445224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l-NL" sz="2800" dirty="0"/>
              <a:t>𝛳 (latent </a:t>
            </a:r>
            <a:r>
              <a:rPr lang="nl-NL" sz="2800" dirty="0" err="1"/>
              <a:t>trait</a:t>
            </a:r>
            <a:r>
              <a:rPr lang="nl-NL" sz="2800" dirty="0"/>
              <a:t>) or X (independent </a:t>
            </a:r>
            <a:r>
              <a:rPr lang="nl-NL" sz="2800" dirty="0" err="1"/>
              <a:t>variable</a:t>
            </a:r>
            <a:r>
              <a:rPr lang="nl-NL" sz="2800" dirty="0"/>
              <a:t>)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DD7A2E-CBEC-E845-B2A4-B108A5E20223}"/>
              </a:ext>
            </a:extLst>
          </p:cNvPr>
          <p:cNvSpPr txBox="1"/>
          <p:nvPr/>
        </p:nvSpPr>
        <p:spPr>
          <a:xfrm>
            <a:off x="1837541" y="466401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0</a:t>
            </a:r>
            <a:endParaRPr lang="nl-NL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B1C1C5-22EB-6046-ABF3-078F252114D4}"/>
              </a:ext>
            </a:extLst>
          </p:cNvPr>
          <p:cNvSpPr txBox="1"/>
          <p:nvPr/>
        </p:nvSpPr>
        <p:spPr>
          <a:xfrm>
            <a:off x="1858019" y="199971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1</a:t>
            </a:r>
            <a:endParaRPr lang="nl-NL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6A6717C-1310-9844-A905-2E01F81340EF}"/>
              </a:ext>
            </a:extLst>
          </p:cNvPr>
          <p:cNvSpPr/>
          <p:nvPr/>
        </p:nvSpPr>
        <p:spPr>
          <a:xfrm>
            <a:off x="2349501" y="1999717"/>
            <a:ext cx="8346627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 err="1">
                <a:solidFill>
                  <a:schemeClr val="tx1"/>
                </a:solidFill>
              </a:rPr>
              <a:t>Observations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here</a:t>
            </a:r>
            <a:endParaRPr lang="nl-NL" sz="32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DF1657-849E-644F-8F85-2C2B7E7B6851}"/>
              </a:ext>
            </a:extLst>
          </p:cNvPr>
          <p:cNvSpPr/>
          <p:nvPr/>
        </p:nvSpPr>
        <p:spPr>
          <a:xfrm>
            <a:off x="2349501" y="4761629"/>
            <a:ext cx="8346627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 err="1">
                <a:solidFill>
                  <a:schemeClr val="tx1"/>
                </a:solidFill>
              </a:rPr>
              <a:t>Observations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here</a:t>
            </a:r>
            <a:endParaRPr lang="nl-NL" sz="32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B08101-9827-D14D-B9F2-DA55DAC7ED7E}"/>
              </a:ext>
            </a:extLst>
          </p:cNvPr>
          <p:cNvSpPr txBox="1"/>
          <p:nvPr/>
        </p:nvSpPr>
        <p:spPr>
          <a:xfrm rot="16200000">
            <a:off x="891715" y="3270310"/>
            <a:ext cx="2217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err="1"/>
              <a:t>Dichotomy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28405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  <p:bldP spid="17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706CA-5F74-624F-9A60-5096D6623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Back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problem</a:t>
            </a: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1ADDA-461E-404A-B062-4FA185B648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433B83D-3C9A-3443-AF18-3A7401383244}"/>
              </a:ext>
            </a:extLst>
          </p:cNvPr>
          <p:cNvCxnSpPr>
            <a:cxnSpLocks/>
          </p:cNvCxnSpPr>
          <p:nvPr/>
        </p:nvCxnSpPr>
        <p:spPr>
          <a:xfrm>
            <a:off x="2349501" y="1916832"/>
            <a:ext cx="0" cy="33843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869E3EB-BFC6-F745-AF73-1A18F947518F}"/>
              </a:ext>
            </a:extLst>
          </p:cNvPr>
          <p:cNvCxnSpPr>
            <a:cxnSpLocks/>
          </p:cNvCxnSpPr>
          <p:nvPr/>
        </p:nvCxnSpPr>
        <p:spPr>
          <a:xfrm flipH="1">
            <a:off x="2349501" y="5301208"/>
            <a:ext cx="83466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41CD8A3-0197-154C-9685-C0E1FD390123}"/>
              </a:ext>
            </a:extLst>
          </p:cNvPr>
          <p:cNvSpPr txBox="1"/>
          <p:nvPr/>
        </p:nvSpPr>
        <p:spPr>
          <a:xfrm rot="16200000">
            <a:off x="-1054144" y="3105834"/>
            <a:ext cx="4865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Item/</a:t>
            </a:r>
            <a:r>
              <a:rPr lang="nl-NL" sz="3600" dirty="0" err="1"/>
              <a:t>dependent</a:t>
            </a:r>
            <a:r>
              <a:rPr lang="nl-NL" sz="3600" dirty="0"/>
              <a:t> </a:t>
            </a:r>
            <a:r>
              <a:rPr lang="nl-NL" sz="3600" dirty="0" err="1"/>
              <a:t>variable</a:t>
            </a:r>
            <a:endParaRPr lang="nl-NL" sz="3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2A5C5E-36C7-9049-B356-C87A089340F0}"/>
              </a:ext>
            </a:extLst>
          </p:cNvPr>
          <p:cNvSpPr/>
          <p:nvPr/>
        </p:nvSpPr>
        <p:spPr>
          <a:xfrm>
            <a:off x="4655840" y="5445224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l-NL" sz="2800" dirty="0"/>
              <a:t>𝛳 (latent </a:t>
            </a:r>
            <a:r>
              <a:rPr lang="nl-NL" sz="2800" dirty="0" err="1"/>
              <a:t>trait</a:t>
            </a:r>
            <a:r>
              <a:rPr lang="nl-NL" sz="2800" dirty="0"/>
              <a:t>) or X (independent </a:t>
            </a:r>
            <a:r>
              <a:rPr lang="nl-NL" sz="2800" dirty="0" err="1"/>
              <a:t>variable</a:t>
            </a:r>
            <a:r>
              <a:rPr lang="nl-NL" sz="2800" dirty="0"/>
              <a:t>)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DD7A2E-CBEC-E845-B2A4-B108A5E20223}"/>
              </a:ext>
            </a:extLst>
          </p:cNvPr>
          <p:cNvSpPr txBox="1"/>
          <p:nvPr/>
        </p:nvSpPr>
        <p:spPr>
          <a:xfrm>
            <a:off x="1837541" y="466401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0</a:t>
            </a:r>
            <a:endParaRPr lang="nl-NL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B1C1C5-22EB-6046-ABF3-078F252114D4}"/>
              </a:ext>
            </a:extLst>
          </p:cNvPr>
          <p:cNvSpPr txBox="1"/>
          <p:nvPr/>
        </p:nvSpPr>
        <p:spPr>
          <a:xfrm>
            <a:off x="1858019" y="199971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1</a:t>
            </a:r>
            <a:endParaRPr lang="nl-NL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6A6717C-1310-9844-A905-2E01F81340EF}"/>
              </a:ext>
            </a:extLst>
          </p:cNvPr>
          <p:cNvSpPr/>
          <p:nvPr/>
        </p:nvSpPr>
        <p:spPr>
          <a:xfrm>
            <a:off x="6960096" y="1999717"/>
            <a:ext cx="3736032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chemeClr val="tx1"/>
                </a:solidFill>
              </a:rPr>
              <a:t>Observations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here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DF1657-849E-644F-8F85-2C2B7E7B6851}"/>
              </a:ext>
            </a:extLst>
          </p:cNvPr>
          <p:cNvSpPr/>
          <p:nvPr/>
        </p:nvSpPr>
        <p:spPr>
          <a:xfrm>
            <a:off x="2349501" y="4761629"/>
            <a:ext cx="4610595" cy="349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chemeClr val="tx1"/>
                </a:solidFill>
              </a:rPr>
              <a:t>Observations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here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B08101-9827-D14D-B9F2-DA55DAC7ED7E}"/>
              </a:ext>
            </a:extLst>
          </p:cNvPr>
          <p:cNvSpPr txBox="1"/>
          <p:nvPr/>
        </p:nvSpPr>
        <p:spPr>
          <a:xfrm rot="16200000">
            <a:off x="891715" y="3270310"/>
            <a:ext cx="2217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err="1"/>
              <a:t>Dichotomy</a:t>
            </a:r>
            <a:endParaRPr lang="nl-NL" sz="36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77DF68-80F8-AD40-9600-F6E7699C96EF}"/>
              </a:ext>
            </a:extLst>
          </p:cNvPr>
          <p:cNvCxnSpPr>
            <a:cxnSpLocks/>
          </p:cNvCxnSpPr>
          <p:nvPr/>
        </p:nvCxnSpPr>
        <p:spPr>
          <a:xfrm flipH="1">
            <a:off x="3215680" y="1196752"/>
            <a:ext cx="7272808" cy="460851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A82009-AF80-EE4D-8D99-29364ACA23B4}"/>
              </a:ext>
            </a:extLst>
          </p:cNvPr>
          <p:cNvCxnSpPr/>
          <p:nvPr/>
        </p:nvCxnSpPr>
        <p:spPr>
          <a:xfrm>
            <a:off x="3215680" y="5110792"/>
            <a:ext cx="0" cy="622464"/>
          </a:xfrm>
          <a:prstGeom prst="straightConnector1">
            <a:avLst/>
          </a:prstGeom>
          <a:ln w="41275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CB2B64F-BE0F-2742-A1AD-3A70ADBBBC55}"/>
              </a:ext>
            </a:extLst>
          </p:cNvPr>
          <p:cNvCxnSpPr/>
          <p:nvPr/>
        </p:nvCxnSpPr>
        <p:spPr>
          <a:xfrm>
            <a:off x="5951984" y="4139165"/>
            <a:ext cx="0" cy="622464"/>
          </a:xfrm>
          <a:prstGeom prst="straightConnector1">
            <a:avLst/>
          </a:prstGeom>
          <a:ln w="41275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DA3E120-2378-6B41-9F01-32FBC6F353EF}"/>
              </a:ext>
            </a:extLst>
          </p:cNvPr>
          <p:cNvCxnSpPr/>
          <p:nvPr/>
        </p:nvCxnSpPr>
        <p:spPr>
          <a:xfrm>
            <a:off x="7680176" y="2348880"/>
            <a:ext cx="0" cy="622464"/>
          </a:xfrm>
          <a:prstGeom prst="straightConnector1">
            <a:avLst/>
          </a:prstGeom>
          <a:ln w="41275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42C0BEA-68BD-EF45-A1A9-EF7A0C921DB2}"/>
              </a:ext>
            </a:extLst>
          </p:cNvPr>
          <p:cNvCxnSpPr/>
          <p:nvPr/>
        </p:nvCxnSpPr>
        <p:spPr>
          <a:xfrm>
            <a:off x="5663952" y="3068960"/>
            <a:ext cx="1224136" cy="36004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FD1F02F-C2C8-1940-AAA9-8989FF3E0F6C}"/>
              </a:ext>
            </a:extLst>
          </p:cNvPr>
          <p:cNvCxnSpPr/>
          <p:nvPr/>
        </p:nvCxnSpPr>
        <p:spPr>
          <a:xfrm>
            <a:off x="10272464" y="1377253"/>
            <a:ext cx="0" cy="622464"/>
          </a:xfrm>
          <a:prstGeom prst="straightConnector1">
            <a:avLst/>
          </a:prstGeom>
          <a:ln w="41275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29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1EFBC-2252-C44F-9EB5-A6B242EF3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Problems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018EF-6456-5543-B1C5-A9CE02CD2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/>
              <a:t>Estimating</a:t>
            </a:r>
            <a:r>
              <a:rPr lang="nl-NL" dirty="0"/>
              <a:t> a (</a:t>
            </a:r>
            <a:r>
              <a:rPr lang="nl-NL" dirty="0" err="1"/>
              <a:t>linear</a:t>
            </a:r>
            <a:r>
              <a:rPr lang="nl-NL" dirty="0"/>
              <a:t>) </a:t>
            </a:r>
            <a:r>
              <a:rPr lang="nl-NL" dirty="0" err="1"/>
              <a:t>relationship</a:t>
            </a: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 err="1"/>
              <a:t>between</a:t>
            </a:r>
            <a:r>
              <a:rPr lang="nl-NL" dirty="0"/>
              <a:t> a ratio </a:t>
            </a:r>
            <a:r>
              <a:rPr lang="nl-NL" dirty="0" err="1"/>
              <a:t>variable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a </a:t>
            </a:r>
            <a:r>
              <a:rPr lang="nl-NL" dirty="0" err="1"/>
              <a:t>dichotomous</a:t>
            </a:r>
            <a:r>
              <a:rPr lang="nl-NL" dirty="0"/>
              <a:t> </a:t>
            </a:r>
            <a:r>
              <a:rPr lang="nl-NL" dirty="0" err="1"/>
              <a:t>variable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Prediction</a:t>
            </a:r>
            <a:r>
              <a:rPr lang="nl-NL" dirty="0"/>
              <a:t> (line) is </a:t>
            </a:r>
            <a:r>
              <a:rPr lang="nl-NL" dirty="0" err="1"/>
              <a:t>also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0 </a:t>
            </a:r>
            <a:r>
              <a:rPr lang="nl-NL" dirty="0" err="1"/>
              <a:t>and</a:t>
            </a:r>
            <a:r>
              <a:rPr lang="nl-NL" dirty="0"/>
              <a:t> 1</a:t>
            </a:r>
          </a:p>
          <a:p>
            <a:pPr marL="0" indent="0">
              <a:buNone/>
            </a:pPr>
            <a:r>
              <a:rPr lang="nl-NL" dirty="0" err="1"/>
              <a:t>Prediction</a:t>
            </a:r>
            <a:r>
              <a:rPr lang="nl-NL" dirty="0"/>
              <a:t> line </a:t>
            </a:r>
            <a:r>
              <a:rPr lang="nl-NL" dirty="0" err="1"/>
              <a:t>extends</a:t>
            </a:r>
            <a:r>
              <a:rPr lang="nl-NL" dirty="0"/>
              <a:t> below 0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above</a:t>
            </a:r>
            <a:r>
              <a:rPr lang="nl-NL" dirty="0"/>
              <a:t> 1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while</a:t>
            </a:r>
            <a:r>
              <a:rPr lang="nl-NL" dirty="0"/>
              <a:t> </a:t>
            </a:r>
            <a:r>
              <a:rPr lang="nl-NL" dirty="0" err="1"/>
              <a:t>observations</a:t>
            </a:r>
            <a:r>
              <a:rPr lang="nl-NL" dirty="0"/>
              <a:t> are ONLY 0 or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2951D-A5FD-F54D-A482-CBC630CEB2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00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07853-4528-004C-94F2-41BDDEFA5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7" y="363538"/>
            <a:ext cx="11352584" cy="1143000"/>
          </a:xfrm>
        </p:spPr>
        <p:txBody>
          <a:bodyPr/>
          <a:lstStyle/>
          <a:p>
            <a:r>
              <a:rPr lang="nl-NL" dirty="0" err="1"/>
              <a:t>Solving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problem</a:t>
            </a:r>
            <a:r>
              <a:rPr lang="nl-NL" dirty="0"/>
              <a:t> of a </a:t>
            </a:r>
            <a:r>
              <a:rPr lang="nl-NL" dirty="0" err="1"/>
              <a:t>dichotomous</a:t>
            </a:r>
            <a:r>
              <a:rPr lang="nl-NL" dirty="0"/>
              <a:t> </a:t>
            </a:r>
            <a:r>
              <a:rPr lang="nl-NL" dirty="0" err="1"/>
              <a:t>variable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61C4C-EE8D-8A44-849B-57308845C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Step 1: thinking in </a:t>
            </a:r>
            <a:r>
              <a:rPr lang="nl-NL" dirty="0" err="1"/>
              <a:t>terms</a:t>
            </a:r>
            <a:r>
              <a:rPr lang="nl-NL" dirty="0"/>
              <a:t> of </a:t>
            </a:r>
            <a:r>
              <a:rPr lang="nl-NL" b="1" dirty="0" err="1"/>
              <a:t>probabilities</a:t>
            </a:r>
            <a:r>
              <a:rPr lang="nl-NL" dirty="0"/>
              <a:t>/</a:t>
            </a:r>
            <a:r>
              <a:rPr lang="nl-NL" dirty="0" err="1"/>
              <a:t>proportions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Step 2: </a:t>
            </a:r>
            <a:r>
              <a:rPr lang="nl-NL" dirty="0" err="1"/>
              <a:t>taking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b="1" dirty="0" err="1"/>
              <a:t>odds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probabilities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Step 3: </a:t>
            </a:r>
            <a:r>
              <a:rPr lang="nl-NL" dirty="0" err="1"/>
              <a:t>taking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b="1" dirty="0" err="1"/>
              <a:t>natural</a:t>
            </a:r>
            <a:r>
              <a:rPr lang="nl-NL" dirty="0"/>
              <a:t> </a:t>
            </a:r>
            <a:r>
              <a:rPr lang="nl-NL" b="1" dirty="0" err="1"/>
              <a:t>logarithm</a:t>
            </a:r>
            <a:r>
              <a:rPr lang="nl-NL" b="1" dirty="0"/>
              <a:t> of </a:t>
            </a:r>
            <a:r>
              <a:rPr lang="nl-NL" b="1" dirty="0" err="1"/>
              <a:t>the</a:t>
            </a:r>
            <a:r>
              <a:rPr lang="nl-NL" b="1" dirty="0"/>
              <a:t> </a:t>
            </a:r>
            <a:r>
              <a:rPr lang="nl-NL" b="1" dirty="0" err="1"/>
              <a:t>odds</a:t>
            </a: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dirty="0"/>
              <a:t>Step 4: </a:t>
            </a:r>
            <a:r>
              <a:rPr lang="nl-NL" b="1" dirty="0" err="1"/>
              <a:t>interpreting</a:t>
            </a:r>
            <a:r>
              <a:rPr lang="nl-NL" dirty="0"/>
              <a:t> </a:t>
            </a:r>
            <a:r>
              <a:rPr lang="nl-NL" dirty="0" err="1"/>
              <a:t>outcome</a:t>
            </a:r>
            <a:r>
              <a:rPr lang="nl-NL" dirty="0"/>
              <a:t> as </a:t>
            </a:r>
            <a:r>
              <a:rPr lang="nl-NL" dirty="0" err="1"/>
              <a:t>being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probabilities</a:t>
            </a: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4E7F5F-5D97-B448-A58C-7A78E71229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733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T_wit_NL v1">
  <a:themeElements>
    <a:clrScheme name="UT_wit_NL v1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4B233"/>
      </a:accent1>
      <a:accent2>
        <a:srgbClr val="CF0072"/>
      </a:accent2>
      <a:accent3>
        <a:srgbClr val="FFFFFF"/>
      </a:accent3>
      <a:accent4>
        <a:srgbClr val="000000"/>
      </a:accent4>
      <a:accent5>
        <a:srgbClr val="AED5AD"/>
      </a:accent5>
      <a:accent6>
        <a:srgbClr val="BB0067"/>
      </a:accent6>
      <a:hlink>
        <a:srgbClr val="FED100"/>
      </a:hlink>
      <a:folHlink>
        <a:srgbClr val="0098C3"/>
      </a:folHlink>
    </a:clrScheme>
    <a:fontScheme name="UT_wit_NL v1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UT_wit_NL 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CA440"/>
        </a:accent1>
        <a:accent2>
          <a:srgbClr val="FFD600"/>
        </a:accent2>
        <a:accent3>
          <a:srgbClr val="FFFFFF"/>
        </a:accent3>
        <a:accent4>
          <a:srgbClr val="000000"/>
        </a:accent4>
        <a:accent5>
          <a:srgbClr val="B5CFAF"/>
        </a:accent5>
        <a:accent6>
          <a:srgbClr val="E7C200"/>
        </a:accent6>
        <a:hlink>
          <a:srgbClr val="C40079"/>
        </a:hlink>
        <a:folHlink>
          <a:srgbClr val="0098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4B233"/>
        </a:accent1>
        <a:accent2>
          <a:srgbClr val="CF0072"/>
        </a:accent2>
        <a:accent3>
          <a:srgbClr val="FFFFFF"/>
        </a:accent3>
        <a:accent4>
          <a:srgbClr val="000000"/>
        </a:accent4>
        <a:accent5>
          <a:srgbClr val="AED5AD"/>
        </a:accent5>
        <a:accent6>
          <a:srgbClr val="BB0067"/>
        </a:accent6>
        <a:hlink>
          <a:srgbClr val="FED100"/>
        </a:hlink>
        <a:folHlink>
          <a:srgbClr val="0098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4883</TotalTime>
  <Words>1241</Words>
  <Application>Microsoft Macintosh PowerPoint</Application>
  <PresentationFormat>Widescreen</PresentationFormat>
  <Paragraphs>317</Paragraphs>
  <Slides>28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ＭＳ Ｐゴシック</vt:lpstr>
      <vt:lpstr>Arial</vt:lpstr>
      <vt:lpstr>Arial Narrow</vt:lpstr>
      <vt:lpstr>Calibri</vt:lpstr>
      <vt:lpstr>Cambria Math</vt:lpstr>
      <vt:lpstr>Wingdings</vt:lpstr>
      <vt:lpstr>Office Theme</vt:lpstr>
      <vt:lpstr>UT_wit_NL v1</vt:lpstr>
      <vt:lpstr>In this microlecture</vt:lpstr>
      <vt:lpstr>The problem (1)</vt:lpstr>
      <vt:lpstr>The problem (2)</vt:lpstr>
      <vt:lpstr>Linear function</vt:lpstr>
      <vt:lpstr>Linear relationship</vt:lpstr>
      <vt:lpstr>Back to the problem</vt:lpstr>
      <vt:lpstr>Back to the problem</vt:lpstr>
      <vt:lpstr>Problems</vt:lpstr>
      <vt:lpstr>Solving the problem of a dichotomous variable</vt:lpstr>
      <vt:lpstr>Step 1: from yes/no to proportions /probabilities</vt:lpstr>
      <vt:lpstr>PowerPoint Presentation</vt:lpstr>
      <vt:lpstr>PowerPoint Presentation</vt:lpstr>
      <vt:lpstr>Step 2: from probabilities to odds</vt:lpstr>
      <vt:lpstr>Step 2: from probabilities to odds</vt:lpstr>
      <vt:lpstr>PowerPoint Presentation</vt:lpstr>
      <vt:lpstr>Step 3: from odds to log(odds) (ln(odds))</vt:lpstr>
      <vt:lpstr>Step 3: from odds to log(odds) (ln(odds))</vt:lpstr>
      <vt:lpstr>PowerPoint Presentation</vt:lpstr>
      <vt:lpstr>Estimating a LINEAR relationship?</vt:lpstr>
      <vt:lpstr>Step 3: from odds to log(odds)</vt:lpstr>
      <vt:lpstr>PowerPoint Presentation</vt:lpstr>
      <vt:lpstr>Step 4: Interpreting log(odds) (1)</vt:lpstr>
      <vt:lpstr>Interpreting log(odds) as probabilities</vt:lpstr>
      <vt:lpstr>Step 4: Interpreting log(odds) (2)</vt:lpstr>
      <vt:lpstr>Interpreting log(odds) as probabilities</vt:lpstr>
      <vt:lpstr>What have you learned watching this micro lecture</vt:lpstr>
      <vt:lpstr>Logodds invullen</vt:lpstr>
      <vt:lpstr>What does that look like?</vt:lpstr>
    </vt:vector>
  </TitlesOfParts>
  <Company>University of Twente - ICTS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ICTS</dc:creator>
  <cp:lastModifiedBy>henk van der kolk</cp:lastModifiedBy>
  <cp:revision>144</cp:revision>
  <dcterms:created xsi:type="dcterms:W3CDTF">2011-09-01T09:02:25Z</dcterms:created>
  <dcterms:modified xsi:type="dcterms:W3CDTF">2018-06-08T16:14:30Z</dcterms:modified>
</cp:coreProperties>
</file>