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7" r:id="rId2"/>
  </p:sldMasterIdLst>
  <p:notesMasterIdLst>
    <p:notesMasterId r:id="rId23"/>
  </p:notesMasterIdLst>
  <p:sldIdLst>
    <p:sldId id="337" r:id="rId3"/>
    <p:sldId id="330" r:id="rId4"/>
    <p:sldId id="340" r:id="rId5"/>
    <p:sldId id="343" r:id="rId6"/>
    <p:sldId id="356" r:id="rId7"/>
    <p:sldId id="341" r:id="rId8"/>
    <p:sldId id="345" r:id="rId9"/>
    <p:sldId id="344" r:id="rId10"/>
    <p:sldId id="346" r:id="rId11"/>
    <p:sldId id="347" r:id="rId12"/>
    <p:sldId id="353" r:id="rId13"/>
    <p:sldId id="349" r:id="rId14"/>
    <p:sldId id="348" r:id="rId15"/>
    <p:sldId id="350" r:id="rId16"/>
    <p:sldId id="351" r:id="rId17"/>
    <p:sldId id="352" r:id="rId18"/>
    <p:sldId id="354" r:id="rId19"/>
    <p:sldId id="355" r:id="rId20"/>
    <p:sldId id="358" r:id="rId21"/>
    <p:sldId id="357" r:id="rId22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lk, H. van der (BMS)" initials="KHvd(" lastIdx="1" clrIdx="0">
    <p:extLst>
      <p:ext uri="{19B8F6BF-5375-455C-9EA6-DF929625EA0E}">
        <p15:presenceInfo xmlns:p15="http://schemas.microsoft.com/office/powerpoint/2012/main" userId="S-1-5-21-950020493-2556186422-1790655746-47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7"/>
    <p:restoredTop sz="79000"/>
  </p:normalViewPr>
  <p:slideViewPr>
    <p:cSldViewPr>
      <p:cViewPr varScale="1">
        <p:scale>
          <a:sx n="61" d="100"/>
          <a:sy n="61" d="100"/>
        </p:scale>
        <p:origin x="227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271ACF-271A-4829-A913-416CAB1D8FC1}" type="datetimeFigureOut">
              <a:rPr lang="nl-NL"/>
              <a:pPr>
                <a:defRPr/>
              </a:pPr>
              <a:t>02-06-18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nl-N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79A0FCB-8BC5-48CA-B4CB-45B6E15D73F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0249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80662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7003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9207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Named</a:t>
            </a:r>
            <a:r>
              <a:rPr lang="nl-NL" dirty="0"/>
              <a:t> </a:t>
            </a:r>
            <a:r>
              <a:rPr lang="nl-NL" dirty="0" err="1"/>
              <a:t>after</a:t>
            </a:r>
            <a:r>
              <a:rPr lang="nl-NL" dirty="0"/>
              <a:t> Georg </a:t>
            </a:r>
            <a:r>
              <a:rPr lang="nl-NL" dirty="0" err="1"/>
              <a:t>Rasch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23193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Minnetje of plusje?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12334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33738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97371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Minnetje of plusje?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69019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Minnetje of plusje?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62534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69325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4984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97F6948-E8F3-4E14-9B51-8536D7116876}" type="slidenum">
              <a:rPr lang="en-GB" smtClean="0"/>
              <a:pPr eaLnBrk="1" hangingPunct="1"/>
              <a:t>2</a:t>
            </a:fld>
            <a:endParaRPr lang="en-GB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2113" y="701675"/>
            <a:ext cx="6113462" cy="3440113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0394" y="4351529"/>
            <a:ext cx="5014893" cy="41421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27781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7F6948-E8F3-4E14-9B51-8536D711687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2113" y="701675"/>
            <a:ext cx="6113462" cy="3440113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0394" y="4351529"/>
            <a:ext cx="5014893" cy="41421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6305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E52DD2-BA66-433C-8882-6698CE30BF49}" type="slidenum">
              <a:rPr lang="en-GB" smtClean="0">
                <a:latin typeface="Arial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>
              <a:latin typeface="Arial" charset="0"/>
              <a:ea typeface="ＭＳ Ｐゴシック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993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6504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6612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Minnetje of plusje?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9360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Minnetje of plusje?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5433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4002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A0FCB-8BC5-48CA-B4CB-45B6E15D73F9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6319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C33F5-D40C-49E7-859F-365B4419973C}" type="datetimeFigureOut">
              <a:rPr lang="nl-NL"/>
              <a:pPr>
                <a:defRPr/>
              </a:pPr>
              <a:t>02-06-18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97325-8D92-48EA-9770-3D18C936F36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3235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898FA-1DA4-4712-AA90-0AA894F871AD}" type="datetimeFigureOut">
              <a:rPr lang="nl-NL"/>
              <a:pPr>
                <a:defRPr/>
              </a:pPr>
              <a:t>02-06-18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A2FE4-848D-41E3-8F1E-3BEA2250D7F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8048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6A22B-E3AE-411C-9D56-9E640DACF793}" type="datetimeFigureOut">
              <a:rPr lang="nl-NL"/>
              <a:pPr>
                <a:defRPr/>
              </a:pPr>
              <a:t>02-06-18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426A-8536-4EA8-AF74-B36CD6F7D32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7012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00351" y="1644651"/>
            <a:ext cx="9048749" cy="1470025"/>
          </a:xfrm>
        </p:spPr>
        <p:txBody>
          <a:bodyPr lIns="91440"/>
          <a:lstStyle>
            <a:lvl1pPr>
              <a:lnSpc>
                <a:spcPts val="25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RUIMTE VOOR DE TITEL, ARIAL NARROW BOLD 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98233" y="3035301"/>
            <a:ext cx="9050867" cy="1101725"/>
          </a:xfrm>
        </p:spPr>
        <p:txBody>
          <a:bodyPr lIns="91440"/>
          <a:lstStyle>
            <a:lvl1pPr marL="0" indent="0">
              <a:buFont typeface="Wingdings" charset="2"/>
              <a:buNone/>
              <a:defRPr>
                <a:solidFill>
                  <a:schemeClr val="bg1"/>
                </a:solidFill>
                <a:latin typeface="Arial Narrow" charset="0"/>
              </a:defRPr>
            </a:lvl1pPr>
          </a:lstStyle>
          <a:p>
            <a:r>
              <a:rPr lang="nl-NL"/>
              <a:t>RUIMTE VOOR DE SUBTITEL ARIAL NARROW C17/25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nl-NL"/>
              <a:t>OEO intro 5-9-2006: Peter Geurts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 rIns="91440"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/>
            </a:lvl1pPr>
          </a:lstStyle>
          <a:p>
            <a:pPr>
              <a:defRPr/>
            </a:pPr>
            <a:fld id="{47A9579D-0124-4B6A-AC45-C8FD3F4DB8D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3561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965B9F2-73A1-4A92-A825-E9C6B83B910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4256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EA09FEB-DEFF-404B-B958-9DCF38CA570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6395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351618" y="2051051"/>
            <a:ext cx="4643967" cy="356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7198785" y="2051051"/>
            <a:ext cx="4643967" cy="356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5967793-4E97-4561-A77C-E808607CB4F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067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E3921D-8027-42BF-93BA-D42B66CE0C2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1923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8DABB29-0A2C-46FF-8854-4848722E9C4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12508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3A58040-3876-4C33-999B-0A695611878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6690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78787BB-7AA6-42DE-BFC2-2B51A42DF56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416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F15E3-47AC-4E01-82F7-C5889FB5F52D}" type="datetimeFigureOut">
              <a:rPr lang="nl-NL"/>
              <a:pPr>
                <a:defRPr/>
              </a:pPr>
              <a:t>02-06-18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C34DD-F92C-4EDA-B1CA-64983FB426E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5368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CD8E8AD-B564-44CA-9B50-A17684626E0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0326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BBD0D06-0E26-45DD-B833-27522389965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2777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472085" y="363539"/>
            <a:ext cx="2372783" cy="524827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349500" y="363539"/>
            <a:ext cx="6919384" cy="524827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823CEF9-0B42-4541-A68B-EB725185745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43545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49501" y="363538"/>
            <a:ext cx="9495367" cy="1143000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2351618" y="2051051"/>
            <a:ext cx="4643967" cy="3560763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7198785" y="2051051"/>
            <a:ext cx="4643967" cy="3560763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09AAB6D-8BB6-4F4B-BC48-9BB09A2DB82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69642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oud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49501" y="363538"/>
            <a:ext cx="9495367" cy="1143000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351618" y="2051051"/>
            <a:ext cx="4643967" cy="3560763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7198785" y="2051051"/>
            <a:ext cx="4643967" cy="3560763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F4FE5D4-6C96-4C5B-B10D-228EDE9C2C7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841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3A2D2-17B6-48B5-82EA-257DD8F506E0}" type="datetimeFigureOut">
              <a:rPr lang="nl-NL"/>
              <a:pPr>
                <a:defRPr/>
              </a:pPr>
              <a:t>02-06-18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1E1F8-F27B-4C96-A21C-213CDC46A9B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903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2BB20-BB60-45CF-BA50-856F53F86AB4}" type="datetimeFigureOut">
              <a:rPr lang="nl-NL"/>
              <a:pPr>
                <a:defRPr/>
              </a:pPr>
              <a:t>02-06-18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24E9C-99B2-4998-8E97-0E04D2DE0DF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823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AD38-7DF1-4EFA-88D2-3B2296E6C22E}" type="datetimeFigureOut">
              <a:rPr lang="nl-NL"/>
              <a:pPr>
                <a:defRPr/>
              </a:pPr>
              <a:t>02-06-18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2D57A-C306-40A2-80E7-7D6E7C17713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361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D84A4-0F89-405D-8902-DC0EF7978322}" type="datetimeFigureOut">
              <a:rPr lang="nl-NL"/>
              <a:pPr>
                <a:defRPr/>
              </a:pPr>
              <a:t>02-06-18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058ED-BDC1-4901-A7E8-ADE78A26323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233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CA4AE-6429-46EC-BB1C-B0834D952A43}" type="datetimeFigureOut">
              <a:rPr lang="nl-NL"/>
              <a:pPr>
                <a:defRPr/>
              </a:pPr>
              <a:t>02-06-18</a:t>
            </a:fld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BAF60-64C5-4351-A4AD-7FF3B22B0B7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531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EEC71-8944-49FF-9001-38E37D468836}" type="datetimeFigureOut">
              <a:rPr lang="nl-NL"/>
              <a:pPr>
                <a:defRPr/>
              </a:pPr>
              <a:t>02-06-18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3265A-6367-4A42-8546-49AEB9C6058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308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CC719-FDD2-453C-BAF0-41168AA26EF6}" type="datetimeFigureOut">
              <a:rPr lang="nl-NL"/>
              <a:pPr>
                <a:defRPr/>
              </a:pPr>
              <a:t>02-06-18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98E65-5C90-4DDB-9F82-3AE8E630A8D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746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6751EA-A090-4E75-985B-EF932ED71720}" type="datetimeFigureOut">
              <a:rPr lang="nl-NL"/>
              <a:pPr>
                <a:defRPr/>
              </a:pPr>
              <a:t>02-06-18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434144-3C46-4512-954D-5DE744D9AD9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49501" y="363538"/>
            <a:ext cx="94953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51618" y="2051051"/>
            <a:ext cx="9491133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089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45334" y="6400800"/>
            <a:ext cx="49953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500"/>
              </a:lnSpc>
              <a:defRPr sz="1000">
                <a:solidFill>
                  <a:srgbClr val="000000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8E77688-488B-4319-86A2-9FDF543411B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2349501" y="1636713"/>
            <a:ext cx="9842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pic>
        <p:nvPicPr>
          <p:cNvPr id="2054" name="Picture 6" descr="UT_Logo_2400_Black_N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933" y="6335713"/>
            <a:ext cx="265853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charset="0"/>
        </a:defRPr>
      </a:lvl9pPr>
    </p:titleStyle>
    <p:bodyStyle>
      <a:lvl1pPr marL="255588" indent="-255588" algn="l" defTabSz="238125" rtl="0" eaLnBrk="0" fontAlgn="base" hangingPunct="0">
        <a:lnSpc>
          <a:spcPts val="28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538163" indent="-280988" algn="l" defTabSz="238125" rtl="0" eaLnBrk="0" fontAlgn="base" hangingPunct="0">
        <a:lnSpc>
          <a:spcPts val="2800"/>
        </a:lnSpc>
        <a:spcBef>
          <a:spcPct val="20000"/>
        </a:spcBef>
        <a:spcAft>
          <a:spcPct val="0"/>
        </a:spcAft>
        <a:buSzPct val="70000"/>
        <a:buFont typeface="Wingdings" pitchFamily="2" charset="2"/>
        <a:buChar char="q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801688" indent="-238125" algn="l" defTabSz="238125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077913" indent="-250825" algn="l" defTabSz="238125" rtl="0" eaLnBrk="0" fontAlgn="base" hangingPunct="0">
        <a:lnSpc>
          <a:spcPts val="2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1344613" indent="-255588" algn="l" defTabSz="238125" rtl="0" eaLnBrk="0" fontAlgn="base" hangingPunct="0">
        <a:lnSpc>
          <a:spcPts val="2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1801813" indent="-255588" algn="l" defTabSz="238125" rtl="0" fontAlgn="base">
        <a:lnSpc>
          <a:spcPts val="2000"/>
        </a:lnSpc>
        <a:spcBef>
          <a:spcPct val="20000"/>
        </a:spcBef>
        <a:spcAft>
          <a:spcPct val="0"/>
        </a:spcAft>
        <a:buFont typeface="Wingdings" charset="2"/>
        <a:buChar char="§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259013" indent="-255588" algn="l" defTabSz="238125" rtl="0" fontAlgn="base">
        <a:lnSpc>
          <a:spcPts val="2000"/>
        </a:lnSpc>
        <a:spcBef>
          <a:spcPct val="20000"/>
        </a:spcBef>
        <a:spcAft>
          <a:spcPct val="0"/>
        </a:spcAft>
        <a:buFont typeface="Wingdings" charset="2"/>
        <a:buChar char="§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2716213" indent="-255588" algn="l" defTabSz="238125" rtl="0" fontAlgn="base">
        <a:lnSpc>
          <a:spcPts val="2000"/>
        </a:lnSpc>
        <a:spcBef>
          <a:spcPct val="20000"/>
        </a:spcBef>
        <a:spcAft>
          <a:spcPct val="0"/>
        </a:spcAft>
        <a:buFont typeface="Wingdings" charset="2"/>
        <a:buChar char="§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173413" indent="-255588" algn="l" defTabSz="238125" rtl="0" fontAlgn="base">
        <a:lnSpc>
          <a:spcPts val="2000"/>
        </a:lnSpc>
        <a:spcBef>
          <a:spcPct val="20000"/>
        </a:spcBef>
        <a:spcAft>
          <a:spcPct val="0"/>
        </a:spcAft>
        <a:buFont typeface="Wingdings" charset="2"/>
        <a:buChar char="§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In this </a:t>
            </a:r>
            <a:r>
              <a:rPr lang="en-US" dirty="0" err="1"/>
              <a:t>microlecture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nl-NL" dirty="0"/>
              <a:t>Item </a:t>
            </a:r>
            <a:r>
              <a:rPr lang="nl-NL" dirty="0" err="1"/>
              <a:t>difficulty</a:t>
            </a:r>
            <a:endParaRPr lang="nl-NL" dirty="0"/>
          </a:p>
          <a:p>
            <a:r>
              <a:rPr lang="nl-NL" dirty="0" err="1"/>
              <a:t>Discriminatory</a:t>
            </a:r>
            <a:r>
              <a:rPr lang="nl-NL" dirty="0"/>
              <a:t> power of items</a:t>
            </a:r>
          </a:p>
          <a:p>
            <a:r>
              <a:rPr lang="nl-NL" dirty="0" err="1"/>
              <a:t>Vulnerability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guessing</a:t>
            </a:r>
            <a:endParaRPr lang="nl-NL" dirty="0"/>
          </a:p>
          <a:p>
            <a:r>
              <a:rPr lang="nl-NL" dirty="0" err="1"/>
              <a:t>One</a:t>
            </a:r>
            <a:r>
              <a:rPr lang="nl-NL" dirty="0"/>
              <a:t> or </a:t>
            </a:r>
            <a:r>
              <a:rPr lang="nl-NL" dirty="0" err="1"/>
              <a:t>many</a:t>
            </a:r>
            <a:r>
              <a:rPr lang="nl-NL" dirty="0"/>
              <a:t> </a:t>
            </a:r>
            <a:r>
              <a:rPr lang="nl-NL" dirty="0" err="1"/>
              <a:t>dimensions</a:t>
            </a:r>
            <a:r>
              <a:rPr lang="nl-NL" dirty="0"/>
              <a:t> (latent </a:t>
            </a:r>
            <a:r>
              <a:rPr lang="nl-NL" dirty="0" err="1"/>
              <a:t>traits</a:t>
            </a:r>
            <a:r>
              <a:rPr lang="nl-NL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B9F2-73A1-4A92-A825-E9C6B83B910A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7463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0CD21F-2FA0-254E-B60E-4878A6504F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A58040-3876-4C33-999B-0A695611878B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D524C9-BED8-B848-A018-7810C78635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392" y="343984"/>
            <a:ext cx="10134706" cy="5821319"/>
          </a:xfrm>
          <a:prstGeom prst="rect">
            <a:avLst/>
          </a:prstGeom>
        </p:spPr>
      </p:pic>
      <p:sp>
        <p:nvSpPr>
          <p:cNvPr id="6" name="Down Arrow 5">
            <a:extLst>
              <a:ext uri="{FF2B5EF4-FFF2-40B4-BE49-F238E27FC236}">
                <a16:creationId xmlns:a16="http://schemas.microsoft.com/office/drawing/2014/main" id="{F4774A93-281B-2243-A8FF-DCFA834DCE3D}"/>
              </a:ext>
            </a:extLst>
          </p:cNvPr>
          <p:cNvSpPr/>
          <p:nvPr/>
        </p:nvSpPr>
        <p:spPr>
          <a:xfrm rot="6598187">
            <a:off x="8871784" y="2354543"/>
            <a:ext cx="1080120" cy="18002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Down Arrow 6">
            <a:extLst>
              <a:ext uri="{FF2B5EF4-FFF2-40B4-BE49-F238E27FC236}">
                <a16:creationId xmlns:a16="http://schemas.microsoft.com/office/drawing/2014/main" id="{D5877BC4-C935-884C-8C2D-8661DB6B1F15}"/>
              </a:ext>
            </a:extLst>
          </p:cNvPr>
          <p:cNvSpPr/>
          <p:nvPr/>
        </p:nvSpPr>
        <p:spPr>
          <a:xfrm rot="18355673">
            <a:off x="7105746" y="3710390"/>
            <a:ext cx="1080120" cy="18002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948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A095E5-59E2-0147-8D60-0CED15C159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A58040-3876-4C33-999B-0A695611878B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91FE56-FC32-5845-9CD0-AA1272F095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75" y="404664"/>
            <a:ext cx="10154429" cy="583264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3A7FB01-1784-844C-AE07-B99EA976CF93}"/>
              </a:ext>
            </a:extLst>
          </p:cNvPr>
          <p:cNvSpPr txBox="1"/>
          <p:nvPr/>
        </p:nvSpPr>
        <p:spPr>
          <a:xfrm>
            <a:off x="5735960" y="1772816"/>
            <a:ext cx="44973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Items </a:t>
            </a:r>
            <a:r>
              <a:rPr lang="nl-NL" sz="3200" dirty="0" err="1"/>
              <a:t>can</a:t>
            </a:r>
            <a:r>
              <a:rPr lang="nl-NL" sz="3200" dirty="0"/>
              <a:t> </a:t>
            </a:r>
            <a:r>
              <a:rPr lang="nl-NL" sz="3200" dirty="0" err="1"/>
              <a:t>be</a:t>
            </a:r>
            <a:r>
              <a:rPr lang="nl-NL" sz="3200" dirty="0"/>
              <a:t> TOO </a:t>
            </a:r>
            <a:r>
              <a:rPr lang="nl-NL" sz="3200" dirty="0" err="1"/>
              <a:t>difficult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19533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77C0E-EE6D-AE47-966A-6415A6EA8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Rasch</a:t>
            </a:r>
            <a:r>
              <a:rPr lang="nl-NL" dirty="0"/>
              <a:t> </a:t>
            </a:r>
            <a:r>
              <a:rPr lang="nl-NL" dirty="0" err="1"/>
              <a:t>models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9ABEC-9BC0-9F4A-8B5F-EDE1CC7ED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/>
              <a:t>Named</a:t>
            </a:r>
            <a:r>
              <a:rPr lang="nl-NL" dirty="0"/>
              <a:t> </a:t>
            </a:r>
            <a:r>
              <a:rPr lang="nl-NL" dirty="0" err="1"/>
              <a:t>after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Danish</a:t>
            </a:r>
            <a:r>
              <a:rPr lang="nl-NL" dirty="0"/>
              <a:t> </a:t>
            </a:r>
            <a:r>
              <a:rPr lang="nl-NL" dirty="0" err="1"/>
              <a:t>Mathematician</a:t>
            </a:r>
            <a:r>
              <a:rPr lang="nl-NL" dirty="0"/>
              <a:t> Georg </a:t>
            </a:r>
            <a:r>
              <a:rPr lang="nl-NL" dirty="0" err="1"/>
              <a:t>Rasch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In “</a:t>
            </a:r>
            <a:r>
              <a:rPr lang="nl-NL" dirty="0" err="1"/>
              <a:t>Rasch</a:t>
            </a:r>
            <a:r>
              <a:rPr lang="nl-NL" dirty="0"/>
              <a:t> </a:t>
            </a:r>
            <a:r>
              <a:rPr lang="nl-NL" dirty="0" err="1"/>
              <a:t>models</a:t>
            </a:r>
            <a:r>
              <a:rPr lang="nl-NL" dirty="0"/>
              <a:t>”,</a:t>
            </a:r>
          </a:p>
          <a:p>
            <a:pPr marL="0" indent="0">
              <a:buNone/>
            </a:pPr>
            <a:r>
              <a:rPr lang="nl-NL" dirty="0" err="1"/>
              <a:t>only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b="1" dirty="0" err="1"/>
              <a:t>difficulty</a:t>
            </a:r>
            <a:r>
              <a:rPr lang="nl-NL" dirty="0"/>
              <a:t> of items (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ability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respondent) is taken </a:t>
            </a:r>
            <a:r>
              <a:rPr lang="nl-NL" dirty="0" err="1"/>
              <a:t>into</a:t>
            </a:r>
            <a:r>
              <a:rPr lang="nl-NL" dirty="0"/>
              <a:t> account.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AA132-D76C-AC4F-9206-92ADF4430B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098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77C0E-EE6D-AE47-966A-6415A6EA8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Relationship</a:t>
            </a:r>
            <a:r>
              <a:rPr lang="nl-NL" dirty="0"/>
              <a:t> </a:t>
            </a:r>
            <a:r>
              <a:rPr lang="nl-NL" dirty="0" err="1"/>
              <a:t>between</a:t>
            </a:r>
            <a:r>
              <a:rPr lang="nl-NL" dirty="0"/>
              <a:t> latent </a:t>
            </a:r>
            <a:r>
              <a:rPr lang="nl-NL" dirty="0" err="1"/>
              <a:t>trait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9ABEC-9BC0-9F4A-8B5F-EDE1CC7ED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err="1"/>
              <a:t>Discrimination</a:t>
            </a:r>
            <a:r>
              <a:rPr lang="nl-NL" dirty="0"/>
              <a:t> of </a:t>
            </a:r>
            <a:r>
              <a:rPr lang="nl-NL" dirty="0" err="1"/>
              <a:t>an</a:t>
            </a:r>
            <a:r>
              <a:rPr lang="nl-NL" dirty="0"/>
              <a:t> item, is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extent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which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latent </a:t>
            </a:r>
            <a:r>
              <a:rPr lang="nl-NL" dirty="0" err="1"/>
              <a:t>trait</a:t>
            </a:r>
            <a:r>
              <a:rPr lang="nl-NL" dirty="0"/>
              <a:t> is </a:t>
            </a:r>
            <a:r>
              <a:rPr lang="nl-NL" dirty="0" err="1"/>
              <a:t>predicting</a:t>
            </a:r>
            <a:r>
              <a:rPr lang="nl-NL" dirty="0"/>
              <a:t> </a:t>
            </a:r>
            <a:r>
              <a:rPr lang="nl-NL" dirty="0" err="1"/>
              <a:t>whether</a:t>
            </a:r>
            <a:r>
              <a:rPr lang="nl-NL" dirty="0"/>
              <a:t> a correct </a:t>
            </a:r>
            <a:r>
              <a:rPr lang="nl-NL" dirty="0" err="1"/>
              <a:t>answer</a:t>
            </a:r>
            <a:r>
              <a:rPr lang="nl-NL" dirty="0"/>
              <a:t> is </a:t>
            </a:r>
            <a:r>
              <a:rPr lang="nl-NL" dirty="0" err="1"/>
              <a:t>given</a:t>
            </a:r>
            <a:r>
              <a:rPr lang="nl-NL" dirty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Let </a:t>
            </a:r>
            <a:r>
              <a:rPr lang="nl-NL" dirty="0" err="1"/>
              <a:t>us</a:t>
            </a:r>
            <a:r>
              <a:rPr lang="nl-NL" dirty="0"/>
              <a:t> </a:t>
            </a:r>
            <a:r>
              <a:rPr lang="nl-NL" dirty="0" err="1"/>
              <a:t>assume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difficulty</a:t>
            </a:r>
            <a:r>
              <a:rPr lang="nl-NL" dirty="0"/>
              <a:t> = 0, but </a:t>
            </a:r>
            <a:r>
              <a:rPr lang="nl-NL" dirty="0" err="1"/>
              <a:t>discrimiation</a:t>
            </a:r>
            <a:r>
              <a:rPr lang="nl-NL" dirty="0"/>
              <a:t> </a:t>
            </a:r>
            <a:r>
              <a:rPr lang="nl-NL" dirty="0" err="1"/>
              <a:t>may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different.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AA132-D76C-AC4F-9206-92ADF4430B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818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E58454-15FB-EF43-B42B-BC90D6BB84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14</a:t>
            </a:fld>
            <a:endParaRPr lang="nl-NL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43D37A-3DD4-E747-AF8C-3AF0CF74AC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407" y="476672"/>
            <a:ext cx="9903703" cy="56886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3D69501-B746-9440-AD9E-F7660CF74B65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</a:blip>
          <a:stretch>
            <a:fillRect/>
          </a:stretch>
        </p:blipFill>
        <p:spPr>
          <a:xfrm>
            <a:off x="776572" y="481936"/>
            <a:ext cx="9894538" cy="5683368"/>
          </a:xfrm>
          <a:prstGeom prst="rect">
            <a:avLst/>
          </a:prstGeom>
        </p:spPr>
      </p:pic>
      <p:sp>
        <p:nvSpPr>
          <p:cNvPr id="9" name="Down Arrow 8">
            <a:extLst>
              <a:ext uri="{FF2B5EF4-FFF2-40B4-BE49-F238E27FC236}">
                <a16:creationId xmlns:a16="http://schemas.microsoft.com/office/drawing/2014/main" id="{9259207A-C30D-D34B-A85C-450A41F70518}"/>
              </a:ext>
            </a:extLst>
          </p:cNvPr>
          <p:cNvSpPr/>
          <p:nvPr/>
        </p:nvSpPr>
        <p:spPr>
          <a:xfrm>
            <a:off x="3935760" y="2636912"/>
            <a:ext cx="1152128" cy="136815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Down Arrow 6">
            <a:extLst>
              <a:ext uri="{FF2B5EF4-FFF2-40B4-BE49-F238E27FC236}">
                <a16:creationId xmlns:a16="http://schemas.microsoft.com/office/drawing/2014/main" id="{3382E456-142D-1549-876E-F7F9CBB3BD73}"/>
              </a:ext>
            </a:extLst>
          </p:cNvPr>
          <p:cNvSpPr/>
          <p:nvPr/>
        </p:nvSpPr>
        <p:spPr>
          <a:xfrm rot="5400000">
            <a:off x="6112738" y="2312876"/>
            <a:ext cx="1152128" cy="136815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585872-B8C1-8F40-9CDC-B29AA93D9398}"/>
              </a:ext>
            </a:extLst>
          </p:cNvPr>
          <p:cNvSpPr txBox="1"/>
          <p:nvPr/>
        </p:nvSpPr>
        <p:spPr>
          <a:xfrm>
            <a:off x="6456040" y="4005064"/>
            <a:ext cx="4027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Some</a:t>
            </a:r>
            <a:r>
              <a:rPr lang="nl-NL" dirty="0"/>
              <a:t> items </a:t>
            </a:r>
            <a:r>
              <a:rPr lang="nl-NL" dirty="0" err="1"/>
              <a:t>discriminate</a:t>
            </a:r>
            <a:r>
              <a:rPr lang="nl-NL" dirty="0"/>
              <a:t> </a:t>
            </a:r>
            <a:r>
              <a:rPr lang="nl-NL" dirty="0" err="1"/>
              <a:t>less</a:t>
            </a:r>
            <a:r>
              <a:rPr lang="nl-NL" dirty="0"/>
              <a:t> </a:t>
            </a:r>
            <a:r>
              <a:rPr lang="nl-NL" dirty="0" err="1"/>
              <a:t>than</a:t>
            </a:r>
            <a:r>
              <a:rPr lang="nl-NL" dirty="0"/>
              <a:t> </a:t>
            </a:r>
            <a:r>
              <a:rPr lang="nl-NL" dirty="0" err="1"/>
              <a:t>others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396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CD8772-B958-124F-98B0-04CA79091D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15</a:t>
            </a:fld>
            <a:endParaRPr lang="nl-NL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46D60D-8FFE-1545-8622-4FADC81825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359" y="332656"/>
            <a:ext cx="10154429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202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77C0E-EE6D-AE47-966A-6415A6EA8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2PL </a:t>
            </a:r>
            <a:r>
              <a:rPr lang="nl-NL" dirty="0" err="1"/>
              <a:t>models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9ABEC-9BC0-9F4A-8B5F-EDE1CC7ED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In “2PL </a:t>
            </a:r>
            <a:r>
              <a:rPr lang="nl-NL" dirty="0" err="1"/>
              <a:t>models</a:t>
            </a:r>
            <a:r>
              <a:rPr lang="nl-NL" dirty="0"/>
              <a:t>” (2 parameter </a:t>
            </a:r>
            <a:r>
              <a:rPr lang="nl-NL" dirty="0" err="1"/>
              <a:t>models</a:t>
            </a:r>
            <a:r>
              <a:rPr lang="nl-NL" dirty="0"/>
              <a:t>),</a:t>
            </a:r>
          </a:p>
          <a:p>
            <a:pPr marL="0" indent="0">
              <a:buNone/>
            </a:pP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b="1" dirty="0" err="1"/>
              <a:t>difficulty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b="1" dirty="0" err="1"/>
              <a:t>discrimination</a:t>
            </a:r>
            <a:r>
              <a:rPr lang="nl-NL" dirty="0"/>
              <a:t> of items (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trait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respondent) are taken </a:t>
            </a:r>
            <a:r>
              <a:rPr lang="nl-NL" dirty="0" err="1"/>
              <a:t>into</a:t>
            </a:r>
            <a:r>
              <a:rPr lang="nl-NL" dirty="0"/>
              <a:t> account.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AA132-D76C-AC4F-9206-92ADF4430B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729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77C0E-EE6D-AE47-966A-6415A6EA8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Guessing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9ABEC-9BC0-9F4A-8B5F-EDE1CC7ED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/>
              <a:t>Sometimes</a:t>
            </a:r>
            <a:r>
              <a:rPr lang="nl-NL" dirty="0"/>
              <a:t> ‘</a:t>
            </a:r>
            <a:r>
              <a:rPr lang="nl-NL" dirty="0" err="1"/>
              <a:t>guessing</a:t>
            </a:r>
            <a:r>
              <a:rPr lang="nl-NL" dirty="0"/>
              <a:t>’ </a:t>
            </a:r>
            <a:r>
              <a:rPr lang="nl-NL" dirty="0" err="1"/>
              <a:t>plays</a:t>
            </a:r>
            <a:r>
              <a:rPr lang="nl-NL" dirty="0"/>
              <a:t> a </a:t>
            </a:r>
            <a:r>
              <a:rPr lang="nl-NL" dirty="0" err="1"/>
              <a:t>role</a:t>
            </a:r>
            <a:r>
              <a:rPr lang="nl-NL" dirty="0"/>
              <a:t> in items</a:t>
            </a:r>
          </a:p>
          <a:p>
            <a:pPr marL="0" indent="0">
              <a:buNone/>
            </a:pPr>
            <a:r>
              <a:rPr lang="nl-NL" dirty="0" err="1"/>
              <a:t>Example</a:t>
            </a:r>
            <a:r>
              <a:rPr lang="nl-NL" dirty="0"/>
              <a:t>: multiple </a:t>
            </a:r>
            <a:r>
              <a:rPr lang="nl-NL" dirty="0" err="1"/>
              <a:t>choice</a:t>
            </a:r>
            <a:r>
              <a:rPr lang="nl-NL" dirty="0"/>
              <a:t> items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/>
              <a:t>With</a:t>
            </a:r>
            <a:r>
              <a:rPr lang="nl-NL" dirty="0"/>
              <a:t> 4 </a:t>
            </a:r>
            <a:r>
              <a:rPr lang="nl-NL" dirty="0" err="1"/>
              <a:t>answering</a:t>
            </a:r>
            <a:r>
              <a:rPr lang="nl-NL" dirty="0"/>
              <a:t> options in </a:t>
            </a:r>
            <a:r>
              <a:rPr lang="nl-NL" dirty="0" err="1"/>
              <a:t>an</a:t>
            </a:r>
            <a:r>
              <a:rPr lang="nl-NL" dirty="0"/>
              <a:t> item, </a:t>
            </a:r>
            <a:r>
              <a:rPr lang="nl-NL" dirty="0" err="1"/>
              <a:t>the</a:t>
            </a:r>
            <a:r>
              <a:rPr lang="nl-NL" dirty="0"/>
              <a:t> chance of </a:t>
            </a:r>
            <a:r>
              <a:rPr lang="nl-NL" b="1" dirty="0" err="1"/>
              <a:t>guessing</a:t>
            </a:r>
            <a:r>
              <a:rPr lang="nl-NL" dirty="0"/>
              <a:t> </a:t>
            </a:r>
            <a:r>
              <a:rPr lang="nl-NL" dirty="0" err="1"/>
              <a:t>correctly</a:t>
            </a:r>
            <a:r>
              <a:rPr lang="nl-NL" dirty="0"/>
              <a:t> is 0,25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/>
              <a:t>This</a:t>
            </a:r>
            <a:r>
              <a:rPr lang="nl-NL" dirty="0"/>
              <a:t> </a:t>
            </a:r>
            <a:r>
              <a:rPr lang="nl-NL" dirty="0" err="1"/>
              <a:t>gives</a:t>
            </a:r>
            <a:r>
              <a:rPr lang="nl-NL" dirty="0"/>
              <a:t> </a:t>
            </a:r>
            <a:r>
              <a:rPr lang="nl-NL" dirty="0" err="1"/>
              <a:t>us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“3PL model” </a:t>
            </a:r>
            <a:r>
              <a:rPr lang="nl-NL" dirty="0" err="1"/>
              <a:t>with</a:t>
            </a:r>
            <a:r>
              <a:rPr lang="nl-NL" dirty="0"/>
              <a:t> 3 parameters: </a:t>
            </a:r>
            <a:r>
              <a:rPr lang="nl-NL" dirty="0" err="1"/>
              <a:t>difficulty</a:t>
            </a:r>
            <a:r>
              <a:rPr lang="nl-NL" dirty="0"/>
              <a:t>, </a:t>
            </a:r>
            <a:r>
              <a:rPr lang="nl-NL" dirty="0" err="1"/>
              <a:t>discrimination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guessing</a:t>
            </a:r>
            <a:r>
              <a:rPr lang="nl-NL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AA132-D76C-AC4F-9206-92ADF4430B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564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D4EB7-72CD-BA43-B399-57C0771FD7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18</a:t>
            </a:fld>
            <a:endParaRPr lang="nl-NL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2FBCF1-9C46-F041-B633-B259550CE8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76" y="404664"/>
            <a:ext cx="10081120" cy="579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871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In this </a:t>
            </a:r>
            <a:r>
              <a:rPr lang="en-US" dirty="0" err="1"/>
              <a:t>microlecture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nl-NL" b="1" dirty="0"/>
              <a:t>Item </a:t>
            </a:r>
            <a:r>
              <a:rPr lang="nl-NL" b="1" dirty="0" err="1"/>
              <a:t>difficulty</a:t>
            </a:r>
            <a:r>
              <a:rPr lang="nl-NL" dirty="0"/>
              <a:t>, </a:t>
            </a:r>
            <a:r>
              <a:rPr lang="nl-NL" dirty="0" err="1"/>
              <a:t>playing</a:t>
            </a:r>
            <a:r>
              <a:rPr lang="nl-NL" dirty="0"/>
              <a:t> a </a:t>
            </a:r>
            <a:r>
              <a:rPr lang="nl-NL" dirty="0" err="1"/>
              <a:t>role</a:t>
            </a:r>
            <a:r>
              <a:rPr lang="nl-NL" dirty="0"/>
              <a:t> in </a:t>
            </a:r>
            <a:r>
              <a:rPr lang="nl-NL" b="1" dirty="0" err="1"/>
              <a:t>Rasch</a:t>
            </a:r>
            <a:r>
              <a:rPr lang="nl-NL" b="1" dirty="0"/>
              <a:t> </a:t>
            </a:r>
            <a:r>
              <a:rPr lang="nl-NL" b="1" dirty="0" err="1"/>
              <a:t>models</a:t>
            </a:r>
            <a:endParaRPr lang="nl-NL" b="1" dirty="0"/>
          </a:p>
          <a:p>
            <a:r>
              <a:rPr lang="nl-NL" b="1" dirty="0" err="1"/>
              <a:t>Discriminatory</a:t>
            </a:r>
            <a:r>
              <a:rPr lang="nl-NL" dirty="0"/>
              <a:t> power of items</a:t>
            </a:r>
          </a:p>
          <a:p>
            <a:r>
              <a:rPr lang="nl-NL" dirty="0" err="1"/>
              <a:t>Vulnerability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b="1" dirty="0" err="1"/>
              <a:t>guessing</a:t>
            </a:r>
            <a:endParaRPr lang="nl-NL" b="1" dirty="0"/>
          </a:p>
          <a:p>
            <a:endParaRPr lang="nl-NL" dirty="0"/>
          </a:p>
          <a:p>
            <a:r>
              <a:rPr lang="nl-NL" dirty="0" err="1"/>
              <a:t>Underlying</a:t>
            </a:r>
            <a:r>
              <a:rPr lang="nl-NL" dirty="0"/>
              <a:t> </a:t>
            </a:r>
            <a:r>
              <a:rPr lang="nl-NL" dirty="0" err="1"/>
              <a:t>assumption</a:t>
            </a:r>
            <a:r>
              <a:rPr lang="nl-NL" dirty="0"/>
              <a:t>: </a:t>
            </a:r>
            <a:r>
              <a:rPr lang="nl-NL" dirty="0" err="1"/>
              <a:t>measuring</a:t>
            </a:r>
            <a:r>
              <a:rPr lang="nl-NL" dirty="0"/>
              <a:t> ONE latent </a:t>
            </a:r>
            <a:r>
              <a:rPr lang="nl-NL" dirty="0" err="1"/>
              <a:t>trait</a:t>
            </a:r>
            <a:endParaRPr lang="nl-NL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B9F2-73A1-4A92-A825-E9C6B83B910A}" type="slidenum">
              <a:rPr lang="nl-NL" smtClean="0"/>
              <a:pPr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005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C8B34FE-12AA-E848-872F-178BFE8CBD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/>
              <a:t>Interpreting items in IRT models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247168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C8B34FE-12AA-E848-872F-178BFE8CBD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/>
              <a:t>Interpreting items in IRT models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964296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dirty="0"/>
              <a:t>Items and latent traits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4693E-AC55-0849-932C-F4F294292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In Item Response </a:t>
            </a:r>
            <a:r>
              <a:rPr lang="nl-NL" dirty="0" err="1"/>
              <a:t>Theory</a:t>
            </a:r>
            <a:r>
              <a:rPr lang="nl-NL" dirty="0"/>
              <a:t> (IRT)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relationship</a:t>
            </a:r>
            <a:r>
              <a:rPr lang="nl-NL" dirty="0"/>
              <a:t> </a:t>
            </a:r>
            <a:r>
              <a:rPr lang="nl-NL" dirty="0" err="1"/>
              <a:t>between</a:t>
            </a:r>
            <a:r>
              <a:rPr lang="nl-NL" dirty="0"/>
              <a:t> </a:t>
            </a:r>
            <a:r>
              <a:rPr lang="nl-NL" b="1" dirty="0"/>
              <a:t>items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b="1" dirty="0"/>
              <a:t>latent </a:t>
            </a:r>
            <a:r>
              <a:rPr lang="nl-NL" b="1" dirty="0" err="1"/>
              <a:t>traits</a:t>
            </a:r>
            <a:r>
              <a:rPr lang="nl-NL" b="1" dirty="0"/>
              <a:t> </a:t>
            </a:r>
            <a:r>
              <a:rPr lang="nl-NL" dirty="0"/>
              <a:t>is </a:t>
            </a:r>
            <a:r>
              <a:rPr lang="nl-NL" dirty="0" err="1"/>
              <a:t>modelled</a:t>
            </a:r>
            <a:r>
              <a:rPr lang="nl-NL" dirty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Items in a test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:</a:t>
            </a:r>
          </a:p>
          <a:p>
            <a:r>
              <a:rPr lang="nl-NL" dirty="0"/>
              <a:t>More or </a:t>
            </a:r>
            <a:r>
              <a:rPr lang="nl-NL" dirty="0" err="1"/>
              <a:t>less</a:t>
            </a:r>
            <a:r>
              <a:rPr lang="nl-NL" dirty="0"/>
              <a:t> </a:t>
            </a:r>
            <a:r>
              <a:rPr lang="nl-NL" dirty="0" err="1"/>
              <a:t>difficult</a:t>
            </a:r>
            <a:endParaRPr lang="nl-NL" dirty="0"/>
          </a:p>
          <a:p>
            <a:r>
              <a:rPr lang="nl-NL" dirty="0"/>
              <a:t>More or </a:t>
            </a:r>
            <a:r>
              <a:rPr lang="nl-NL" dirty="0" err="1"/>
              <a:t>less</a:t>
            </a:r>
            <a:r>
              <a:rPr lang="nl-NL" dirty="0"/>
              <a:t> </a:t>
            </a:r>
            <a:r>
              <a:rPr lang="nl-NL" dirty="0" err="1"/>
              <a:t>discriminatory</a:t>
            </a:r>
            <a:endParaRPr lang="nl-NL" dirty="0"/>
          </a:p>
          <a:p>
            <a:r>
              <a:rPr lang="nl-NL" dirty="0"/>
              <a:t>More or </a:t>
            </a:r>
            <a:r>
              <a:rPr lang="nl-NL" dirty="0" err="1"/>
              <a:t>less</a:t>
            </a:r>
            <a:r>
              <a:rPr lang="nl-NL" dirty="0"/>
              <a:t> </a:t>
            </a:r>
            <a:r>
              <a:rPr lang="nl-NL" dirty="0" err="1"/>
              <a:t>vulnerable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guessing</a:t>
            </a:r>
            <a:endParaRPr lang="nl-NL" dirty="0"/>
          </a:p>
          <a:p>
            <a:r>
              <a:rPr lang="nl-NL" dirty="0" err="1"/>
              <a:t>Belong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one</a:t>
            </a:r>
            <a:r>
              <a:rPr lang="nl-NL" dirty="0"/>
              <a:t> or </a:t>
            </a:r>
            <a:r>
              <a:rPr lang="nl-NL" dirty="0" err="1"/>
              <a:t>many</a:t>
            </a:r>
            <a:r>
              <a:rPr lang="nl-NL" dirty="0"/>
              <a:t> </a:t>
            </a:r>
            <a:r>
              <a:rPr lang="nl-NL" dirty="0" err="1"/>
              <a:t>dimensions</a:t>
            </a:r>
            <a:r>
              <a:rPr lang="nl-NL" dirty="0"/>
              <a:t> (latent </a:t>
            </a:r>
            <a:r>
              <a:rPr lang="nl-NL" dirty="0" err="1"/>
              <a:t>traits</a:t>
            </a:r>
            <a:r>
              <a:rPr lang="nl-NL" dirty="0"/>
              <a:t>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766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42883-D69B-3F4F-A94F-52658357E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Example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56F60-8632-7B4F-B967-2C51C7502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 test in </a:t>
            </a:r>
            <a:r>
              <a:rPr lang="nl-NL" dirty="0" err="1"/>
              <a:t>which</a:t>
            </a:r>
            <a:r>
              <a:rPr lang="nl-NL" dirty="0"/>
              <a:t> </a:t>
            </a:r>
            <a:r>
              <a:rPr lang="nl-NL" dirty="0" err="1"/>
              <a:t>knowledge</a:t>
            </a:r>
            <a:r>
              <a:rPr lang="nl-NL" dirty="0"/>
              <a:t> </a:t>
            </a:r>
            <a:r>
              <a:rPr lang="nl-NL" dirty="0" err="1"/>
              <a:t>about</a:t>
            </a:r>
            <a:r>
              <a:rPr lang="nl-NL" dirty="0"/>
              <a:t> a topic is </a:t>
            </a:r>
            <a:r>
              <a:rPr lang="nl-NL" dirty="0" err="1"/>
              <a:t>measured</a:t>
            </a:r>
            <a:r>
              <a:rPr lang="nl-NL" dirty="0"/>
              <a:t> </a:t>
            </a:r>
            <a:r>
              <a:rPr lang="nl-NL" dirty="0" err="1"/>
              <a:t>using</a:t>
            </a:r>
            <a:r>
              <a:rPr lang="nl-NL" dirty="0"/>
              <a:t> open </a:t>
            </a:r>
            <a:r>
              <a:rPr lang="nl-NL" dirty="0" err="1"/>
              <a:t>ended</a:t>
            </a:r>
            <a:r>
              <a:rPr lang="nl-NL" dirty="0"/>
              <a:t> </a:t>
            </a:r>
            <a:r>
              <a:rPr lang="nl-NL" dirty="0" err="1"/>
              <a:t>questions</a:t>
            </a:r>
            <a:r>
              <a:rPr lang="nl-NL" dirty="0"/>
              <a:t> (no </a:t>
            </a:r>
            <a:r>
              <a:rPr lang="nl-NL" dirty="0" err="1"/>
              <a:t>guessing</a:t>
            </a:r>
            <a:r>
              <a:rPr lang="nl-NL" dirty="0"/>
              <a:t> </a:t>
            </a:r>
            <a:r>
              <a:rPr lang="nl-NL" dirty="0" err="1"/>
              <a:t>possible</a:t>
            </a:r>
            <a:r>
              <a:rPr lang="nl-NL" dirty="0"/>
              <a:t>):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30 + 1 = ….</a:t>
            </a:r>
          </a:p>
          <a:p>
            <a:pPr marL="0" indent="0">
              <a:buNone/>
            </a:pPr>
            <a:r>
              <a:rPr lang="nl-NL" dirty="0"/>
              <a:t>30 + 16 = ….</a:t>
            </a:r>
          </a:p>
          <a:p>
            <a:pPr marL="0" indent="0">
              <a:buNone/>
            </a:pPr>
            <a:r>
              <a:rPr lang="nl-NL" dirty="0"/>
              <a:t>30 + 32 = ….</a:t>
            </a:r>
          </a:p>
          <a:p>
            <a:pPr marL="0" indent="0">
              <a:buNone/>
            </a:pPr>
            <a:r>
              <a:rPr lang="nl-NL" dirty="0"/>
              <a:t>33 + 38 = ….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C91CA4-114C-1441-BE6F-E49BA5DB08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  <p:sp>
        <p:nvSpPr>
          <p:cNvPr id="5" name="Down Arrow 4">
            <a:extLst>
              <a:ext uri="{FF2B5EF4-FFF2-40B4-BE49-F238E27FC236}">
                <a16:creationId xmlns:a16="http://schemas.microsoft.com/office/drawing/2014/main" id="{91991B4B-4835-1044-A1D6-4B69DD2197D0}"/>
              </a:ext>
            </a:extLst>
          </p:cNvPr>
          <p:cNvSpPr/>
          <p:nvPr/>
        </p:nvSpPr>
        <p:spPr>
          <a:xfrm>
            <a:off x="4871864" y="3140968"/>
            <a:ext cx="432048" cy="18722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F9CC33-39F6-A74F-B385-A670A0E5D148}"/>
              </a:ext>
            </a:extLst>
          </p:cNvPr>
          <p:cNvSpPr txBox="1"/>
          <p:nvPr/>
        </p:nvSpPr>
        <p:spPr>
          <a:xfrm>
            <a:off x="5703139" y="3667403"/>
            <a:ext cx="3211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Items more </a:t>
            </a:r>
            <a:r>
              <a:rPr lang="nl-NL" sz="2800" dirty="0" err="1"/>
              <a:t>difficult</a:t>
            </a:r>
            <a:r>
              <a:rPr lang="nl-NL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8384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0E6A9-6DF2-A341-8463-FF8AEE704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Dichotomous</a:t>
            </a:r>
            <a:r>
              <a:rPr lang="nl-NL" dirty="0"/>
              <a:t>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529FF-54DF-3E42-8878-58C122C00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618" y="2051051"/>
            <a:ext cx="9491133" cy="945901"/>
          </a:xfrm>
        </p:spPr>
        <p:txBody>
          <a:bodyPr/>
          <a:lstStyle/>
          <a:p>
            <a:pPr marL="0" indent="0">
              <a:buNone/>
            </a:pPr>
            <a:r>
              <a:rPr lang="nl-NL" dirty="0" err="1"/>
              <a:t>Since</a:t>
            </a:r>
            <a:r>
              <a:rPr lang="nl-NL" dirty="0"/>
              <a:t> we are </a:t>
            </a:r>
            <a:r>
              <a:rPr lang="nl-NL" dirty="0" err="1"/>
              <a:t>dealing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dichotomous</a:t>
            </a:r>
            <a:r>
              <a:rPr lang="nl-NL" dirty="0"/>
              <a:t> items, we </a:t>
            </a:r>
            <a:r>
              <a:rPr lang="nl-NL" dirty="0" err="1"/>
              <a:t>try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predict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natural</a:t>
            </a:r>
            <a:r>
              <a:rPr lang="nl-NL" dirty="0"/>
              <a:t> </a:t>
            </a:r>
            <a:r>
              <a:rPr lang="nl-NL" dirty="0" err="1"/>
              <a:t>logarithm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odds</a:t>
            </a:r>
            <a:r>
              <a:rPr lang="nl-NL" dirty="0"/>
              <a:t>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1FEA20-B3B6-8C41-8803-FDD4550073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1F27C59-F200-FD43-B896-7ECC00DB6A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71267"/>
              </p:ext>
            </p:extLst>
          </p:nvPr>
        </p:nvGraphicFramePr>
        <p:xfrm>
          <a:off x="2495600" y="3284984"/>
          <a:ext cx="756084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53837559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909481493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4895862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err="1"/>
                        <a:t>odds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Log(</a:t>
                      </a:r>
                      <a:r>
                        <a:rPr lang="nl-NL" dirty="0" err="1"/>
                        <a:t>odds</a:t>
                      </a:r>
                      <a:r>
                        <a:rPr lang="nl-NL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183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∼0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∼0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-∞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176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439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0,95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2,94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279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∼1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∞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/>
                        <a:t>∞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19673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0C7403B3-942E-AF43-9C69-4E27D96CDDAB}"/>
              </a:ext>
            </a:extLst>
          </p:cNvPr>
          <p:cNvSpPr/>
          <p:nvPr/>
        </p:nvSpPr>
        <p:spPr>
          <a:xfrm>
            <a:off x="2495600" y="4149080"/>
            <a:ext cx="7537176" cy="11374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0AD446-23B7-7C4E-833C-61C2B2EF1FC0}"/>
              </a:ext>
            </a:extLst>
          </p:cNvPr>
          <p:cNvSpPr/>
          <p:nvPr/>
        </p:nvSpPr>
        <p:spPr>
          <a:xfrm>
            <a:off x="2484224" y="4509120"/>
            <a:ext cx="7537176" cy="7784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B25562-263D-8B40-BE6F-3FBB67635EE3}"/>
              </a:ext>
            </a:extLst>
          </p:cNvPr>
          <p:cNvSpPr/>
          <p:nvPr/>
        </p:nvSpPr>
        <p:spPr>
          <a:xfrm>
            <a:off x="2495600" y="4869160"/>
            <a:ext cx="7537176" cy="49876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434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77C0E-EE6D-AE47-966A-6415A6EA8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Predicting</a:t>
            </a:r>
            <a:r>
              <a:rPr lang="nl-NL" dirty="0"/>
              <a:t> log(</a:t>
            </a:r>
            <a:r>
              <a:rPr lang="nl-NL" dirty="0" err="1"/>
              <a:t>odds</a:t>
            </a:r>
            <a:r>
              <a:rPr lang="nl-NL" dirty="0"/>
              <a:t>) </a:t>
            </a:r>
            <a:r>
              <a:rPr lang="nl-NL" dirty="0" err="1"/>
              <a:t>with</a:t>
            </a:r>
            <a:r>
              <a:rPr lang="nl-NL" dirty="0"/>
              <a:t> a latent </a:t>
            </a:r>
            <a:r>
              <a:rPr lang="nl-NL" dirty="0" err="1"/>
              <a:t>trait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9ABEC-9BC0-9F4A-8B5F-EDE1CC7ED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618" y="2051051"/>
            <a:ext cx="9491133" cy="1593973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sz="4000" dirty="0"/>
          </a:p>
          <a:p>
            <a:pPr marL="0" indent="0">
              <a:buNone/>
            </a:pPr>
            <a:r>
              <a:rPr lang="nl-NL" sz="4000" dirty="0"/>
              <a:t>Log(</a:t>
            </a:r>
            <a:r>
              <a:rPr lang="nl-NL" sz="4000" dirty="0" err="1"/>
              <a:t>odds</a:t>
            </a:r>
            <a:r>
              <a:rPr lang="nl-NL" sz="4000" dirty="0"/>
              <a:t>) = b</a:t>
            </a:r>
            <a:r>
              <a:rPr lang="nl-NL" sz="4000" baseline="-25000" dirty="0"/>
              <a:t>1</a:t>
            </a:r>
            <a:r>
              <a:rPr lang="nl-NL" sz="4000" dirty="0"/>
              <a:t>(𝛳 - b</a:t>
            </a:r>
            <a:r>
              <a:rPr lang="nl-NL" sz="4000" baseline="-25000" dirty="0"/>
              <a:t>0</a:t>
            </a:r>
            <a:r>
              <a:rPr lang="nl-NL" sz="4000" dirty="0"/>
              <a:t>) =  - (b</a:t>
            </a:r>
            <a:r>
              <a:rPr lang="nl-NL" sz="4000" baseline="-25000" dirty="0"/>
              <a:t>0</a:t>
            </a:r>
            <a:r>
              <a:rPr lang="nl-NL" sz="4000" dirty="0"/>
              <a:t> b</a:t>
            </a:r>
            <a:r>
              <a:rPr lang="nl-NL" sz="4000" baseline="-25000" dirty="0"/>
              <a:t>1</a:t>
            </a:r>
            <a:r>
              <a:rPr lang="nl-NL" sz="4000" dirty="0"/>
              <a:t>)</a:t>
            </a:r>
            <a:r>
              <a:rPr lang="nl-NL" sz="4000" baseline="-25000" dirty="0"/>
              <a:t> </a:t>
            </a:r>
            <a:r>
              <a:rPr lang="nl-NL" sz="4000" dirty="0"/>
              <a:t>+</a:t>
            </a:r>
            <a:r>
              <a:rPr lang="nl-NL" sz="4000" baseline="-25000" dirty="0"/>
              <a:t> </a:t>
            </a:r>
            <a:r>
              <a:rPr lang="nl-NL" sz="4000" dirty="0"/>
              <a:t>b</a:t>
            </a:r>
            <a:r>
              <a:rPr lang="nl-NL" sz="4000" baseline="-25000" dirty="0"/>
              <a:t>1</a:t>
            </a:r>
            <a:r>
              <a:rPr lang="nl-NL" sz="4000" dirty="0"/>
              <a:t>𝛳</a:t>
            </a:r>
          </a:p>
          <a:p>
            <a:pPr marL="0" indent="0">
              <a:buNone/>
            </a:pPr>
            <a:endParaRPr lang="nl-NL" sz="4000" dirty="0"/>
          </a:p>
          <a:p>
            <a:pPr marL="0" indent="0">
              <a:buNone/>
            </a:pPr>
            <a:endParaRPr lang="nl-NL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AA132-D76C-AC4F-9206-92ADF4430B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197DD0-2853-2444-987B-8AE1EEB06D4E}"/>
              </a:ext>
            </a:extLst>
          </p:cNvPr>
          <p:cNvSpPr txBox="1"/>
          <p:nvPr/>
        </p:nvSpPr>
        <p:spPr>
          <a:xfrm>
            <a:off x="8472264" y="3584337"/>
            <a:ext cx="992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constant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067F50-F73B-9C4E-BF34-6B0409280799}"/>
              </a:ext>
            </a:extLst>
          </p:cNvPr>
          <p:cNvSpPr txBox="1"/>
          <p:nvPr/>
        </p:nvSpPr>
        <p:spPr>
          <a:xfrm>
            <a:off x="9840416" y="3580966"/>
            <a:ext cx="1034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intercept</a:t>
            </a:r>
            <a:endParaRPr lang="nl-NL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E3B19A-49AA-634B-AF5C-58A55118A21E}"/>
              </a:ext>
            </a:extLst>
          </p:cNvPr>
          <p:cNvSpPr txBox="1"/>
          <p:nvPr/>
        </p:nvSpPr>
        <p:spPr>
          <a:xfrm>
            <a:off x="3281569" y="4374203"/>
            <a:ext cx="1521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discrimination</a:t>
            </a:r>
            <a:endParaRPr lang="nl-NL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0BE204-F1BD-C24B-82B3-82CCC6A2AB33}"/>
              </a:ext>
            </a:extLst>
          </p:cNvPr>
          <p:cNvSpPr txBox="1"/>
          <p:nvPr/>
        </p:nvSpPr>
        <p:spPr>
          <a:xfrm>
            <a:off x="6528048" y="4374203"/>
            <a:ext cx="1004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difficulty</a:t>
            </a:r>
            <a:endParaRPr lang="nl-NL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1137AC4-9092-BC4C-ACC2-884131241B6B}"/>
              </a:ext>
            </a:extLst>
          </p:cNvPr>
          <p:cNvCxnSpPr>
            <a:cxnSpLocks/>
            <a:stCxn id="7" idx="0"/>
          </p:cNvCxnSpPr>
          <p:nvPr/>
        </p:nvCxnSpPr>
        <p:spPr>
          <a:xfrm flipV="1">
            <a:off x="4042098" y="3429001"/>
            <a:ext cx="1333822" cy="9452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74A8CE9-ED6F-254B-9F45-16A073E65030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6852085" y="3417393"/>
            <a:ext cx="178344" cy="9568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B0E8C21-1A35-7B47-87B8-62F4680DCCD0}"/>
              </a:ext>
            </a:extLst>
          </p:cNvPr>
          <p:cNvSpPr txBox="1"/>
          <p:nvPr/>
        </p:nvSpPr>
        <p:spPr>
          <a:xfrm>
            <a:off x="4810963" y="5304293"/>
            <a:ext cx="1223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Latent </a:t>
            </a:r>
            <a:r>
              <a:rPr lang="nl-NL" dirty="0" err="1"/>
              <a:t>trait</a:t>
            </a:r>
            <a:endParaRPr lang="nl-NL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7773245-F647-884F-AF3B-D50F9AAE3E66}"/>
              </a:ext>
            </a:extLst>
          </p:cNvPr>
          <p:cNvCxnSpPr>
            <a:cxnSpLocks/>
            <a:stCxn id="15" idx="0"/>
          </p:cNvCxnSpPr>
          <p:nvPr/>
        </p:nvCxnSpPr>
        <p:spPr>
          <a:xfrm flipV="1">
            <a:off x="5422541" y="3417393"/>
            <a:ext cx="603126" cy="18869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58F2AE7-E9FC-D840-8913-275F9B8B3E51}"/>
              </a:ext>
            </a:extLst>
          </p:cNvPr>
          <p:cNvSpPr/>
          <p:nvPr/>
        </p:nvSpPr>
        <p:spPr>
          <a:xfrm>
            <a:off x="7320136" y="2492896"/>
            <a:ext cx="4176464" cy="1584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sx="1000" sy="1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101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" grpId="0"/>
      <p:bldP spid="9" grpId="0" animBg="1"/>
      <p:bldP spid="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77C0E-EE6D-AE47-966A-6415A6EA8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Relationship</a:t>
            </a:r>
            <a:r>
              <a:rPr lang="nl-NL" dirty="0"/>
              <a:t> </a:t>
            </a:r>
            <a:r>
              <a:rPr lang="nl-NL" dirty="0" err="1"/>
              <a:t>between</a:t>
            </a:r>
            <a:r>
              <a:rPr lang="nl-NL" dirty="0"/>
              <a:t> latent </a:t>
            </a:r>
            <a:r>
              <a:rPr lang="nl-NL" dirty="0" err="1"/>
              <a:t>trait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9ABEC-9BC0-9F4A-8B5F-EDE1CC7ED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Latent </a:t>
            </a:r>
            <a:r>
              <a:rPr lang="nl-NL" dirty="0" err="1"/>
              <a:t>trait</a:t>
            </a:r>
            <a:r>
              <a:rPr lang="nl-NL" dirty="0"/>
              <a:t> </a:t>
            </a:r>
            <a:r>
              <a:rPr lang="nl-NL" dirty="0" err="1"/>
              <a:t>normally</a:t>
            </a:r>
            <a:r>
              <a:rPr lang="nl-NL" dirty="0"/>
              <a:t> </a:t>
            </a:r>
            <a:r>
              <a:rPr lang="nl-NL" dirty="0" err="1"/>
              <a:t>seen</a:t>
            </a:r>
            <a:r>
              <a:rPr lang="nl-NL" dirty="0"/>
              <a:t> as </a:t>
            </a:r>
            <a:r>
              <a:rPr lang="nl-NL" dirty="0" err="1"/>
              <a:t>between</a:t>
            </a:r>
            <a:r>
              <a:rPr lang="nl-NL" dirty="0"/>
              <a:t> –</a:t>
            </a:r>
            <a:r>
              <a:rPr lang="nl-NL" dirty="0" err="1"/>
              <a:t>infinity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plus </a:t>
            </a:r>
            <a:r>
              <a:rPr lang="nl-NL" dirty="0" err="1"/>
              <a:t>infinity</a:t>
            </a:r>
            <a:r>
              <a:rPr lang="nl-NL" dirty="0"/>
              <a:t> (</a:t>
            </a:r>
            <a:r>
              <a:rPr lang="nl-NL" dirty="0" err="1"/>
              <a:t>middle</a:t>
            </a:r>
            <a:r>
              <a:rPr lang="nl-NL" dirty="0"/>
              <a:t> point = 0)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 err="1"/>
              <a:t>Difficulty</a:t>
            </a:r>
            <a:r>
              <a:rPr lang="nl-NL" dirty="0"/>
              <a:t> of </a:t>
            </a:r>
            <a:r>
              <a:rPr lang="nl-NL" dirty="0" err="1"/>
              <a:t>an</a:t>
            </a:r>
            <a:r>
              <a:rPr lang="nl-NL" dirty="0"/>
              <a:t> item is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position</a:t>
            </a:r>
            <a:r>
              <a:rPr lang="nl-NL" dirty="0"/>
              <a:t> </a:t>
            </a:r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odds</a:t>
            </a:r>
            <a:r>
              <a:rPr lang="nl-NL" dirty="0"/>
              <a:t> of </a:t>
            </a:r>
            <a:r>
              <a:rPr lang="nl-NL" dirty="0" err="1"/>
              <a:t>answering</a:t>
            </a:r>
            <a:r>
              <a:rPr lang="nl-NL" dirty="0"/>
              <a:t> a question correct is 1 (50/50)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AA132-D76C-AC4F-9206-92ADF4430B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790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EC1E0C-2BF8-4D4D-B5E3-D33588D1BC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65B9F2-73A1-4A92-A825-E9C6B83B910A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5002B4-3E15-C646-916F-B601252BE6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971" y="188640"/>
            <a:ext cx="10441160" cy="5997344"/>
          </a:xfrm>
          <a:prstGeom prst="rect">
            <a:avLst/>
          </a:prstGeom>
        </p:spPr>
      </p:pic>
      <p:sp>
        <p:nvSpPr>
          <p:cNvPr id="7" name="Down Arrow 6">
            <a:extLst>
              <a:ext uri="{FF2B5EF4-FFF2-40B4-BE49-F238E27FC236}">
                <a16:creationId xmlns:a16="http://schemas.microsoft.com/office/drawing/2014/main" id="{7E4F7D37-F817-AB42-8417-0BC9FCFB92CE}"/>
              </a:ext>
            </a:extLst>
          </p:cNvPr>
          <p:cNvSpPr/>
          <p:nvPr/>
        </p:nvSpPr>
        <p:spPr>
          <a:xfrm rot="6598187">
            <a:off x="6578915" y="2287212"/>
            <a:ext cx="1080120" cy="18002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Down Arrow 7">
            <a:extLst>
              <a:ext uri="{FF2B5EF4-FFF2-40B4-BE49-F238E27FC236}">
                <a16:creationId xmlns:a16="http://schemas.microsoft.com/office/drawing/2014/main" id="{B748AFC1-10FC-174E-8B5E-BFA7D60BDF7D}"/>
              </a:ext>
            </a:extLst>
          </p:cNvPr>
          <p:cNvSpPr/>
          <p:nvPr/>
        </p:nvSpPr>
        <p:spPr>
          <a:xfrm rot="7270127">
            <a:off x="6461606" y="5017919"/>
            <a:ext cx="1080120" cy="18002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5ED6A2-6958-9949-A8B0-39BB16CE52A1}"/>
              </a:ext>
            </a:extLst>
          </p:cNvPr>
          <p:cNvSpPr/>
          <p:nvPr/>
        </p:nvSpPr>
        <p:spPr>
          <a:xfrm>
            <a:off x="623392" y="908720"/>
            <a:ext cx="46927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nl-NL" sz="2400" dirty="0"/>
              <a:t>Let </a:t>
            </a:r>
            <a:r>
              <a:rPr lang="nl-NL" sz="2400" dirty="0" err="1"/>
              <a:t>us</a:t>
            </a:r>
            <a:r>
              <a:rPr lang="nl-NL" sz="2400" dirty="0"/>
              <a:t> </a:t>
            </a:r>
            <a:r>
              <a:rPr lang="nl-NL" sz="2400" dirty="0" err="1"/>
              <a:t>assume</a:t>
            </a:r>
            <a:r>
              <a:rPr lang="nl-NL" sz="2400" dirty="0"/>
              <a:t> </a:t>
            </a:r>
            <a:r>
              <a:rPr lang="nl-NL" sz="2400" dirty="0" err="1"/>
              <a:t>that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difficulty</a:t>
            </a:r>
            <a:r>
              <a:rPr lang="nl-NL" sz="2400" dirty="0"/>
              <a:t> = 0.</a:t>
            </a:r>
          </a:p>
        </p:txBody>
      </p:sp>
    </p:spTree>
    <p:extLst>
      <p:ext uri="{BB962C8B-B14F-4D97-AF65-F5344CB8AC3E}">
        <p14:creationId xmlns:p14="http://schemas.microsoft.com/office/powerpoint/2010/main" val="349422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0CD21F-2FA0-254E-B60E-4878A6504F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A58040-3876-4C33-999B-0A695611878B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CD52CA-CEDD-F949-A31F-6B838CFFA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432" y="404664"/>
            <a:ext cx="9937104" cy="5707818"/>
          </a:xfrm>
          <a:prstGeom prst="rect">
            <a:avLst/>
          </a:prstGeom>
        </p:spPr>
      </p:pic>
      <p:sp>
        <p:nvSpPr>
          <p:cNvPr id="6" name="Down Arrow 5">
            <a:extLst>
              <a:ext uri="{FF2B5EF4-FFF2-40B4-BE49-F238E27FC236}">
                <a16:creationId xmlns:a16="http://schemas.microsoft.com/office/drawing/2014/main" id="{F4774A93-281B-2243-A8FF-DCFA834DCE3D}"/>
              </a:ext>
            </a:extLst>
          </p:cNvPr>
          <p:cNvSpPr/>
          <p:nvPr/>
        </p:nvSpPr>
        <p:spPr>
          <a:xfrm rot="6598187">
            <a:off x="4570139" y="2407790"/>
            <a:ext cx="1080120" cy="18002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Down Arrow 6">
            <a:extLst>
              <a:ext uri="{FF2B5EF4-FFF2-40B4-BE49-F238E27FC236}">
                <a16:creationId xmlns:a16="http://schemas.microsoft.com/office/drawing/2014/main" id="{D5877BC4-C935-884C-8C2D-8661DB6B1F15}"/>
              </a:ext>
            </a:extLst>
          </p:cNvPr>
          <p:cNvSpPr/>
          <p:nvPr/>
        </p:nvSpPr>
        <p:spPr>
          <a:xfrm rot="13127058">
            <a:off x="3012344" y="5167257"/>
            <a:ext cx="1080120" cy="18002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BE6F1B-CD9E-D64E-AD97-E5A51F429932}"/>
              </a:ext>
            </a:extLst>
          </p:cNvPr>
          <p:cNvSpPr/>
          <p:nvPr/>
        </p:nvSpPr>
        <p:spPr>
          <a:xfrm>
            <a:off x="5951984" y="3860972"/>
            <a:ext cx="4942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nl-NL" sz="2400" dirty="0"/>
              <a:t>Let </a:t>
            </a:r>
            <a:r>
              <a:rPr lang="nl-NL" sz="2400" dirty="0" err="1"/>
              <a:t>us</a:t>
            </a:r>
            <a:r>
              <a:rPr lang="nl-NL" sz="2400" dirty="0"/>
              <a:t> </a:t>
            </a:r>
            <a:r>
              <a:rPr lang="nl-NL" sz="2400" dirty="0" err="1"/>
              <a:t>assume</a:t>
            </a:r>
            <a:r>
              <a:rPr lang="nl-NL" sz="2400" dirty="0"/>
              <a:t> </a:t>
            </a:r>
            <a:r>
              <a:rPr lang="nl-NL" sz="2400" dirty="0" err="1"/>
              <a:t>that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difficulty</a:t>
            </a:r>
            <a:r>
              <a:rPr lang="nl-NL" sz="2400" dirty="0"/>
              <a:t> = -20.</a:t>
            </a:r>
          </a:p>
        </p:txBody>
      </p:sp>
    </p:spTree>
    <p:extLst>
      <p:ext uri="{BB962C8B-B14F-4D97-AF65-F5344CB8AC3E}">
        <p14:creationId xmlns:p14="http://schemas.microsoft.com/office/powerpoint/2010/main" val="398980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T_wit_NL v1">
  <a:themeElements>
    <a:clrScheme name="UT_wit_NL v1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4B233"/>
      </a:accent1>
      <a:accent2>
        <a:srgbClr val="CF0072"/>
      </a:accent2>
      <a:accent3>
        <a:srgbClr val="FFFFFF"/>
      </a:accent3>
      <a:accent4>
        <a:srgbClr val="000000"/>
      </a:accent4>
      <a:accent5>
        <a:srgbClr val="AED5AD"/>
      </a:accent5>
      <a:accent6>
        <a:srgbClr val="BB0067"/>
      </a:accent6>
      <a:hlink>
        <a:srgbClr val="FED100"/>
      </a:hlink>
      <a:folHlink>
        <a:srgbClr val="0098C3"/>
      </a:folHlink>
    </a:clrScheme>
    <a:fontScheme name="UT_wit_NL v1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UT_wit_NL 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_wit_NL v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_wit_NL v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_wit_NL v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_wit_NL v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_wit_NL v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_wit_NL v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_wit_NL v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_wit_NL v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_wit_NL v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_wit_NL v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_wit_NL v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_wit_NL v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CA440"/>
        </a:accent1>
        <a:accent2>
          <a:srgbClr val="FFD600"/>
        </a:accent2>
        <a:accent3>
          <a:srgbClr val="FFFFFF"/>
        </a:accent3>
        <a:accent4>
          <a:srgbClr val="000000"/>
        </a:accent4>
        <a:accent5>
          <a:srgbClr val="B5CFAF"/>
        </a:accent5>
        <a:accent6>
          <a:srgbClr val="E7C200"/>
        </a:accent6>
        <a:hlink>
          <a:srgbClr val="C40079"/>
        </a:hlink>
        <a:folHlink>
          <a:srgbClr val="0098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_wit_NL v1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4B233"/>
        </a:accent1>
        <a:accent2>
          <a:srgbClr val="CF0072"/>
        </a:accent2>
        <a:accent3>
          <a:srgbClr val="FFFFFF"/>
        </a:accent3>
        <a:accent4>
          <a:srgbClr val="000000"/>
        </a:accent4>
        <a:accent5>
          <a:srgbClr val="AED5AD"/>
        </a:accent5>
        <a:accent6>
          <a:srgbClr val="BB0067"/>
        </a:accent6>
        <a:hlink>
          <a:srgbClr val="FED100"/>
        </a:hlink>
        <a:folHlink>
          <a:srgbClr val="0098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2397</TotalTime>
  <Words>519</Words>
  <Application>Microsoft Macintosh PowerPoint</Application>
  <PresentationFormat>Widescreen</PresentationFormat>
  <Paragraphs>125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ＭＳ Ｐゴシック</vt:lpstr>
      <vt:lpstr>Arial</vt:lpstr>
      <vt:lpstr>Arial Narrow</vt:lpstr>
      <vt:lpstr>Calibri</vt:lpstr>
      <vt:lpstr>Wingdings</vt:lpstr>
      <vt:lpstr>Office Theme</vt:lpstr>
      <vt:lpstr>UT_wit_NL v1</vt:lpstr>
      <vt:lpstr>In this microlecture</vt:lpstr>
      <vt:lpstr>PowerPoint Presentation</vt:lpstr>
      <vt:lpstr>Items and latent traits</vt:lpstr>
      <vt:lpstr>Example</vt:lpstr>
      <vt:lpstr>Dichotomous items</vt:lpstr>
      <vt:lpstr>Predicting log(odds) with a latent trait</vt:lpstr>
      <vt:lpstr>Relationship between latent trait and item</vt:lpstr>
      <vt:lpstr>PowerPoint Presentation</vt:lpstr>
      <vt:lpstr>PowerPoint Presentation</vt:lpstr>
      <vt:lpstr>PowerPoint Presentation</vt:lpstr>
      <vt:lpstr>PowerPoint Presentation</vt:lpstr>
      <vt:lpstr>Rasch models</vt:lpstr>
      <vt:lpstr>Relationship between latent trait and item</vt:lpstr>
      <vt:lpstr>PowerPoint Presentation</vt:lpstr>
      <vt:lpstr>PowerPoint Presentation</vt:lpstr>
      <vt:lpstr>2PL models</vt:lpstr>
      <vt:lpstr>Guessing</vt:lpstr>
      <vt:lpstr>PowerPoint Presentation</vt:lpstr>
      <vt:lpstr>In this microlecture</vt:lpstr>
      <vt:lpstr>PowerPoint Presentation</vt:lpstr>
    </vt:vector>
  </TitlesOfParts>
  <Company>University of Twente - ICTS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ICTS</dc:creator>
  <cp:lastModifiedBy>henk van der kolk</cp:lastModifiedBy>
  <cp:revision>129</cp:revision>
  <dcterms:created xsi:type="dcterms:W3CDTF">2011-09-01T09:02:25Z</dcterms:created>
  <dcterms:modified xsi:type="dcterms:W3CDTF">2018-06-02T16:25:07Z</dcterms:modified>
</cp:coreProperties>
</file>