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5" r:id="rId2"/>
    <p:sldId id="264" r:id="rId3"/>
    <p:sldId id="266" r:id="rId4"/>
    <p:sldId id="285" r:id="rId5"/>
    <p:sldId id="286" r:id="rId6"/>
    <p:sldId id="287" r:id="rId7"/>
    <p:sldId id="288" r:id="rId8"/>
    <p:sldId id="289" r:id="rId9"/>
    <p:sldId id="296" r:id="rId10"/>
    <p:sldId id="297" r:id="rId11"/>
    <p:sldId id="290" r:id="rId12"/>
    <p:sldId id="291" r:id="rId13"/>
    <p:sldId id="292" r:id="rId14"/>
    <p:sldId id="294" r:id="rId15"/>
    <p:sldId id="295" r:id="rId16"/>
    <p:sldId id="301" r:id="rId17"/>
    <p:sldId id="299" r:id="rId18"/>
    <p:sldId id="300" r:id="rId19"/>
    <p:sldId id="284" r:id="rId20"/>
    <p:sldId id="283" r:id="rId21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3657509" algn="l" defTabSz="121917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4267093" algn="l" defTabSz="121917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4876678" algn="l" defTabSz="121917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5258"/>
    <a:srgbClr val="002C5F"/>
    <a:srgbClr val="887B1B"/>
    <a:srgbClr val="4F2D7F"/>
    <a:srgbClr val="006A4D"/>
    <a:srgbClr val="DC0C30"/>
    <a:srgbClr val="0098C3"/>
    <a:srgbClr val="FED100"/>
    <a:srgbClr val="CF0072"/>
    <a:srgbClr val="34B2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9" autoAdjust="0"/>
    <p:restoredTop sz="81369" autoAdjust="0"/>
  </p:normalViewPr>
  <p:slideViewPr>
    <p:cSldViewPr>
      <p:cViewPr varScale="1">
        <p:scale>
          <a:sx n="87" d="100"/>
          <a:sy n="87" d="100"/>
        </p:scale>
        <p:origin x="-210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B50365-7FB2-4D23-9B1D-9803EE3D5609}" type="doc">
      <dgm:prSet loTypeId="urn:microsoft.com/office/officeart/2005/8/layout/process1" loCatId="process" qsTypeId="urn:microsoft.com/office/officeart/2005/8/quickstyle/simple1" qsCatId="simple" csTypeId="urn:microsoft.com/office/officeart/2005/8/colors/accent4_2" csCatId="accent4" phldr="1"/>
      <dgm:spPr/>
    </dgm:pt>
    <dgm:pt modelId="{3F9CBE70-5508-4184-9FE8-C26DF334F47B}">
      <dgm:prSet phldrT="[Text]" custT="1"/>
      <dgm:spPr/>
      <dgm:t>
        <a:bodyPr/>
        <a:lstStyle/>
        <a:p>
          <a:r>
            <a:rPr lang="en-US" sz="2800" dirty="0" smtClean="0"/>
            <a:t>Population</a:t>
          </a:r>
          <a:endParaRPr lang="en-US" sz="2800" dirty="0"/>
        </a:p>
      </dgm:t>
    </dgm:pt>
    <dgm:pt modelId="{7B60B380-276E-4DF0-9B68-10FD299D1AAF}" type="parTrans" cxnId="{91F9A789-1544-4AD3-803B-EFBE55117C6F}">
      <dgm:prSet/>
      <dgm:spPr/>
      <dgm:t>
        <a:bodyPr/>
        <a:lstStyle/>
        <a:p>
          <a:endParaRPr lang="en-US"/>
        </a:p>
      </dgm:t>
    </dgm:pt>
    <dgm:pt modelId="{68374B54-B611-4826-BDE5-F884F94FBBE1}" type="sibTrans" cxnId="{91F9A789-1544-4AD3-803B-EFBE55117C6F}">
      <dgm:prSet/>
      <dgm:spPr/>
      <dgm:t>
        <a:bodyPr/>
        <a:lstStyle/>
        <a:p>
          <a:endParaRPr lang="en-US"/>
        </a:p>
      </dgm:t>
    </dgm:pt>
    <dgm:pt modelId="{5E13846B-7997-45AF-B6CD-9D3FDF741601}">
      <dgm:prSet phldrT="[Text]" custT="1"/>
      <dgm:spPr/>
      <dgm:t>
        <a:bodyPr/>
        <a:lstStyle/>
        <a:p>
          <a:r>
            <a:rPr lang="en-US" sz="2800" dirty="0" smtClean="0"/>
            <a:t>Sampling frame</a:t>
          </a:r>
        </a:p>
      </dgm:t>
    </dgm:pt>
    <dgm:pt modelId="{9405FCBE-DEC4-4C4B-8007-0B43E54BA49B}" type="parTrans" cxnId="{0F52B341-EE4F-49F3-AA4E-9EFEFCC0EFD4}">
      <dgm:prSet/>
      <dgm:spPr/>
      <dgm:t>
        <a:bodyPr/>
        <a:lstStyle/>
        <a:p>
          <a:endParaRPr lang="en-US"/>
        </a:p>
      </dgm:t>
    </dgm:pt>
    <dgm:pt modelId="{6D76BE86-449D-4BEA-AA56-50B6A62F5469}" type="sibTrans" cxnId="{0F52B341-EE4F-49F3-AA4E-9EFEFCC0EFD4}">
      <dgm:prSet/>
      <dgm:spPr/>
      <dgm:t>
        <a:bodyPr/>
        <a:lstStyle/>
        <a:p>
          <a:endParaRPr lang="en-US"/>
        </a:p>
      </dgm:t>
    </dgm:pt>
    <dgm:pt modelId="{42599B8E-CA77-4F1C-8225-7AB175A3FF9F}">
      <dgm:prSet phldrT="[Text]" custT="1"/>
      <dgm:spPr/>
      <dgm:t>
        <a:bodyPr/>
        <a:lstStyle/>
        <a:p>
          <a:r>
            <a:rPr lang="en-US" sz="2800" dirty="0" smtClean="0"/>
            <a:t>Sample</a:t>
          </a:r>
          <a:endParaRPr lang="en-US" sz="2800" dirty="0"/>
        </a:p>
      </dgm:t>
    </dgm:pt>
    <dgm:pt modelId="{33AF631F-79DB-4CBE-BAF7-79373C0F4EC2}" type="parTrans" cxnId="{59F7F012-E668-4A95-9F22-D8E7029BBF1B}">
      <dgm:prSet/>
      <dgm:spPr/>
      <dgm:t>
        <a:bodyPr/>
        <a:lstStyle/>
        <a:p>
          <a:endParaRPr lang="en-US"/>
        </a:p>
      </dgm:t>
    </dgm:pt>
    <dgm:pt modelId="{FDA5B1EA-C758-4CC8-A1D0-B60A6F1F73F5}" type="sibTrans" cxnId="{59F7F012-E668-4A95-9F22-D8E7029BBF1B}">
      <dgm:prSet/>
      <dgm:spPr/>
      <dgm:t>
        <a:bodyPr/>
        <a:lstStyle/>
        <a:p>
          <a:endParaRPr lang="en-US"/>
        </a:p>
      </dgm:t>
    </dgm:pt>
    <dgm:pt modelId="{1CE192CA-8CD3-4198-A9C9-52A788CAA814}">
      <dgm:prSet phldrT="[Text]" custT="1"/>
      <dgm:spPr/>
      <dgm:t>
        <a:bodyPr/>
        <a:lstStyle/>
        <a:p>
          <a:r>
            <a:rPr lang="en-US" sz="2800" dirty="0" smtClean="0"/>
            <a:t>Interviewed sample</a:t>
          </a:r>
          <a:endParaRPr lang="en-US" sz="2800" dirty="0"/>
        </a:p>
      </dgm:t>
    </dgm:pt>
    <dgm:pt modelId="{792A4F05-7B5D-445C-8EBA-CD2F1B630801}" type="parTrans" cxnId="{BA979E2E-D07B-45BD-A1A1-F14D09D76F8F}">
      <dgm:prSet/>
      <dgm:spPr/>
      <dgm:t>
        <a:bodyPr/>
        <a:lstStyle/>
        <a:p>
          <a:endParaRPr lang="en-US"/>
        </a:p>
      </dgm:t>
    </dgm:pt>
    <dgm:pt modelId="{654852E2-2E7E-4DE1-A3C3-05987862677A}" type="sibTrans" cxnId="{BA979E2E-D07B-45BD-A1A1-F14D09D76F8F}">
      <dgm:prSet/>
      <dgm:spPr/>
      <dgm:t>
        <a:bodyPr/>
        <a:lstStyle/>
        <a:p>
          <a:endParaRPr lang="en-US"/>
        </a:p>
      </dgm:t>
    </dgm:pt>
    <dgm:pt modelId="{EFA85286-8A85-4E4F-A111-202F2C60798E}">
      <dgm:prSet phldrT="[Text]" custT="1"/>
      <dgm:spPr/>
      <dgm:t>
        <a:bodyPr/>
        <a:lstStyle/>
        <a:p>
          <a:r>
            <a:rPr lang="en-US" sz="2800" dirty="0" smtClean="0"/>
            <a:t>Data</a:t>
          </a:r>
          <a:endParaRPr lang="en-US" sz="2800" dirty="0"/>
        </a:p>
      </dgm:t>
    </dgm:pt>
    <dgm:pt modelId="{5C5CE3CD-E9F1-4A2D-BF4A-25A003CE73C3}" type="parTrans" cxnId="{6365CFED-0A3A-4995-BD7D-DEA9052B04CF}">
      <dgm:prSet/>
      <dgm:spPr/>
      <dgm:t>
        <a:bodyPr/>
        <a:lstStyle/>
        <a:p>
          <a:endParaRPr lang="en-US"/>
        </a:p>
      </dgm:t>
    </dgm:pt>
    <dgm:pt modelId="{9AF08195-B325-498C-BBA1-8D74CBB7C928}" type="sibTrans" cxnId="{6365CFED-0A3A-4995-BD7D-DEA9052B04CF}">
      <dgm:prSet/>
      <dgm:spPr/>
      <dgm:t>
        <a:bodyPr/>
        <a:lstStyle/>
        <a:p>
          <a:endParaRPr lang="en-US"/>
        </a:p>
      </dgm:t>
    </dgm:pt>
    <dgm:pt modelId="{EECE6216-E91A-4FB7-939E-230413675FA7}" type="pres">
      <dgm:prSet presAssocID="{CFB50365-7FB2-4D23-9B1D-9803EE3D5609}" presName="Name0" presStyleCnt="0">
        <dgm:presLayoutVars>
          <dgm:dir/>
          <dgm:resizeHandles val="exact"/>
        </dgm:presLayoutVars>
      </dgm:prSet>
      <dgm:spPr/>
    </dgm:pt>
    <dgm:pt modelId="{F3033677-EFAC-458B-8197-5DDF39063C41}" type="pres">
      <dgm:prSet presAssocID="{3F9CBE70-5508-4184-9FE8-C26DF334F47B}" presName="node" presStyleLbl="node1" presStyleIdx="0" presStyleCnt="5" custScaleX="3162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2B9D44-7196-4DD6-A872-952EAFE655B8}" type="pres">
      <dgm:prSet presAssocID="{68374B54-B611-4826-BDE5-F884F94FBBE1}" presName="sibTrans" presStyleLbl="sibTrans2D1" presStyleIdx="0" presStyleCnt="4" custScaleX="154078" custScaleY="116953"/>
      <dgm:spPr/>
      <dgm:t>
        <a:bodyPr/>
        <a:lstStyle/>
        <a:p>
          <a:endParaRPr lang="nl-NL"/>
        </a:p>
      </dgm:t>
    </dgm:pt>
    <dgm:pt modelId="{224B5D3D-DBA1-49B3-879B-15BBA3AD57ED}" type="pres">
      <dgm:prSet presAssocID="{68374B54-B611-4826-BDE5-F884F94FBBE1}" presName="connectorText" presStyleLbl="sibTrans2D1" presStyleIdx="0" presStyleCnt="4"/>
      <dgm:spPr/>
      <dgm:t>
        <a:bodyPr/>
        <a:lstStyle/>
        <a:p>
          <a:endParaRPr lang="nl-NL"/>
        </a:p>
      </dgm:t>
    </dgm:pt>
    <dgm:pt modelId="{A9674852-7DAC-4762-9AE5-0D944961A0F0}" type="pres">
      <dgm:prSet presAssocID="{5E13846B-7997-45AF-B6CD-9D3FDF741601}" presName="node" presStyleLbl="node1" presStyleIdx="1" presStyleCnt="5" custScaleX="3162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EA6553-ECC9-4F4A-B0E9-B03DCEF18D9D}" type="pres">
      <dgm:prSet presAssocID="{6D76BE86-449D-4BEA-AA56-50B6A62F5469}" presName="sibTrans" presStyleLbl="sibTrans2D1" presStyleIdx="1" presStyleCnt="4" custScaleX="154078" custScaleY="116953"/>
      <dgm:spPr/>
      <dgm:t>
        <a:bodyPr/>
        <a:lstStyle/>
        <a:p>
          <a:endParaRPr lang="nl-NL"/>
        </a:p>
      </dgm:t>
    </dgm:pt>
    <dgm:pt modelId="{9ACB9435-4226-4123-A6C5-B940C1202365}" type="pres">
      <dgm:prSet presAssocID="{6D76BE86-449D-4BEA-AA56-50B6A62F5469}" presName="connectorText" presStyleLbl="sibTrans2D1" presStyleIdx="1" presStyleCnt="4"/>
      <dgm:spPr/>
      <dgm:t>
        <a:bodyPr/>
        <a:lstStyle/>
        <a:p>
          <a:endParaRPr lang="nl-NL"/>
        </a:p>
      </dgm:t>
    </dgm:pt>
    <dgm:pt modelId="{664135CD-64EB-4EE9-A6AB-A8BB0FCC7017}" type="pres">
      <dgm:prSet presAssocID="{42599B8E-CA77-4F1C-8225-7AB175A3FF9F}" presName="node" presStyleLbl="node1" presStyleIdx="2" presStyleCnt="5" custScaleX="31620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160E5BD-C7B6-406F-8365-AC31D6C16D11}" type="pres">
      <dgm:prSet presAssocID="{FDA5B1EA-C758-4CC8-A1D0-B60A6F1F73F5}" presName="sibTrans" presStyleLbl="sibTrans2D1" presStyleIdx="2" presStyleCnt="4" custScaleX="154078" custScaleY="116953"/>
      <dgm:spPr/>
      <dgm:t>
        <a:bodyPr/>
        <a:lstStyle/>
        <a:p>
          <a:endParaRPr lang="nl-NL"/>
        </a:p>
      </dgm:t>
    </dgm:pt>
    <dgm:pt modelId="{B4315B25-FE86-4344-BD4D-7E6BB31740FF}" type="pres">
      <dgm:prSet presAssocID="{FDA5B1EA-C758-4CC8-A1D0-B60A6F1F73F5}" presName="connectorText" presStyleLbl="sibTrans2D1" presStyleIdx="2" presStyleCnt="4"/>
      <dgm:spPr/>
      <dgm:t>
        <a:bodyPr/>
        <a:lstStyle/>
        <a:p>
          <a:endParaRPr lang="nl-NL"/>
        </a:p>
      </dgm:t>
    </dgm:pt>
    <dgm:pt modelId="{A6B2FAF4-6EF3-45DD-944A-C817B597EA32}" type="pres">
      <dgm:prSet presAssocID="{1CE192CA-8CD3-4198-A9C9-52A788CAA814}" presName="node" presStyleLbl="node1" presStyleIdx="3" presStyleCnt="5" custScaleX="31620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1384162-1678-4A27-8AB2-E6F13F8226A7}" type="pres">
      <dgm:prSet presAssocID="{654852E2-2E7E-4DE1-A3C3-05987862677A}" presName="sibTrans" presStyleLbl="sibTrans2D1" presStyleIdx="3" presStyleCnt="4" custScaleX="154078" custScaleY="116953"/>
      <dgm:spPr/>
      <dgm:t>
        <a:bodyPr/>
        <a:lstStyle/>
        <a:p>
          <a:endParaRPr lang="nl-NL"/>
        </a:p>
      </dgm:t>
    </dgm:pt>
    <dgm:pt modelId="{4A10FCB2-77BF-4881-9C1D-3232253B198B}" type="pres">
      <dgm:prSet presAssocID="{654852E2-2E7E-4DE1-A3C3-05987862677A}" presName="connectorText" presStyleLbl="sibTrans2D1" presStyleIdx="3" presStyleCnt="4"/>
      <dgm:spPr/>
      <dgm:t>
        <a:bodyPr/>
        <a:lstStyle/>
        <a:p>
          <a:endParaRPr lang="nl-NL"/>
        </a:p>
      </dgm:t>
    </dgm:pt>
    <dgm:pt modelId="{887C96DF-665A-4D7F-B5A5-3618EA3A331D}" type="pres">
      <dgm:prSet presAssocID="{EFA85286-8A85-4E4F-A111-202F2C60798E}" presName="node" presStyleLbl="node1" presStyleIdx="4" presStyleCnt="5" custScaleX="31620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6CD35364-7DB2-41DD-BBC7-A5E61E498BD6}" type="presOf" srcId="{FDA5B1EA-C758-4CC8-A1D0-B60A6F1F73F5}" destId="{B160E5BD-C7B6-406F-8365-AC31D6C16D11}" srcOrd="0" destOrd="0" presId="urn:microsoft.com/office/officeart/2005/8/layout/process1"/>
    <dgm:cxn modelId="{0F52B341-EE4F-49F3-AA4E-9EFEFCC0EFD4}" srcId="{CFB50365-7FB2-4D23-9B1D-9803EE3D5609}" destId="{5E13846B-7997-45AF-B6CD-9D3FDF741601}" srcOrd="1" destOrd="0" parTransId="{9405FCBE-DEC4-4C4B-8007-0B43E54BA49B}" sibTransId="{6D76BE86-449D-4BEA-AA56-50B6A62F5469}"/>
    <dgm:cxn modelId="{BA979E2E-D07B-45BD-A1A1-F14D09D76F8F}" srcId="{CFB50365-7FB2-4D23-9B1D-9803EE3D5609}" destId="{1CE192CA-8CD3-4198-A9C9-52A788CAA814}" srcOrd="3" destOrd="0" parTransId="{792A4F05-7B5D-445C-8EBA-CD2F1B630801}" sibTransId="{654852E2-2E7E-4DE1-A3C3-05987862677A}"/>
    <dgm:cxn modelId="{75636034-342A-4F0C-A79A-83E17B7AD07A}" type="presOf" srcId="{654852E2-2E7E-4DE1-A3C3-05987862677A}" destId="{21384162-1678-4A27-8AB2-E6F13F8226A7}" srcOrd="0" destOrd="0" presId="urn:microsoft.com/office/officeart/2005/8/layout/process1"/>
    <dgm:cxn modelId="{ADEA4B5B-7EFD-4252-B616-7406C61F549E}" type="presOf" srcId="{68374B54-B611-4826-BDE5-F884F94FBBE1}" destId="{224B5D3D-DBA1-49B3-879B-15BBA3AD57ED}" srcOrd="1" destOrd="0" presId="urn:microsoft.com/office/officeart/2005/8/layout/process1"/>
    <dgm:cxn modelId="{78C193E9-5FF1-4157-9D28-745A890CAA9D}" type="presOf" srcId="{EFA85286-8A85-4E4F-A111-202F2C60798E}" destId="{887C96DF-665A-4D7F-B5A5-3618EA3A331D}" srcOrd="0" destOrd="0" presId="urn:microsoft.com/office/officeart/2005/8/layout/process1"/>
    <dgm:cxn modelId="{DAC76F12-3F56-49E6-8A61-87F2A03446B3}" type="presOf" srcId="{6D76BE86-449D-4BEA-AA56-50B6A62F5469}" destId="{4CEA6553-ECC9-4F4A-B0E9-B03DCEF18D9D}" srcOrd="0" destOrd="0" presId="urn:microsoft.com/office/officeart/2005/8/layout/process1"/>
    <dgm:cxn modelId="{29164832-0E2B-4C87-85AC-04B0A6930314}" type="presOf" srcId="{FDA5B1EA-C758-4CC8-A1D0-B60A6F1F73F5}" destId="{B4315B25-FE86-4344-BD4D-7E6BB31740FF}" srcOrd="1" destOrd="0" presId="urn:microsoft.com/office/officeart/2005/8/layout/process1"/>
    <dgm:cxn modelId="{89549178-B13C-4A5C-B08C-D1D6BE3F971E}" type="presOf" srcId="{68374B54-B611-4826-BDE5-F884F94FBBE1}" destId="{DC2B9D44-7196-4DD6-A872-952EAFE655B8}" srcOrd="0" destOrd="0" presId="urn:microsoft.com/office/officeart/2005/8/layout/process1"/>
    <dgm:cxn modelId="{AEE694E1-94B5-4854-A3F1-27F5F4002C6D}" type="presOf" srcId="{5E13846B-7997-45AF-B6CD-9D3FDF741601}" destId="{A9674852-7DAC-4762-9AE5-0D944961A0F0}" srcOrd="0" destOrd="0" presId="urn:microsoft.com/office/officeart/2005/8/layout/process1"/>
    <dgm:cxn modelId="{715B7CF9-0CB4-47AA-B875-26D16D8F45CA}" type="presOf" srcId="{6D76BE86-449D-4BEA-AA56-50B6A62F5469}" destId="{9ACB9435-4226-4123-A6C5-B940C1202365}" srcOrd="1" destOrd="0" presId="urn:microsoft.com/office/officeart/2005/8/layout/process1"/>
    <dgm:cxn modelId="{91F9A789-1544-4AD3-803B-EFBE55117C6F}" srcId="{CFB50365-7FB2-4D23-9B1D-9803EE3D5609}" destId="{3F9CBE70-5508-4184-9FE8-C26DF334F47B}" srcOrd="0" destOrd="0" parTransId="{7B60B380-276E-4DF0-9B68-10FD299D1AAF}" sibTransId="{68374B54-B611-4826-BDE5-F884F94FBBE1}"/>
    <dgm:cxn modelId="{F3365C86-C83E-4228-A51E-4E8BE6FBF9D9}" type="presOf" srcId="{42599B8E-CA77-4F1C-8225-7AB175A3FF9F}" destId="{664135CD-64EB-4EE9-A6AB-A8BB0FCC7017}" srcOrd="0" destOrd="0" presId="urn:microsoft.com/office/officeart/2005/8/layout/process1"/>
    <dgm:cxn modelId="{59F7F012-E668-4A95-9F22-D8E7029BBF1B}" srcId="{CFB50365-7FB2-4D23-9B1D-9803EE3D5609}" destId="{42599B8E-CA77-4F1C-8225-7AB175A3FF9F}" srcOrd="2" destOrd="0" parTransId="{33AF631F-79DB-4CBE-BAF7-79373C0F4EC2}" sibTransId="{FDA5B1EA-C758-4CC8-A1D0-B60A6F1F73F5}"/>
    <dgm:cxn modelId="{DBF48C62-4B87-4021-9637-F0E8F2308B72}" type="presOf" srcId="{1CE192CA-8CD3-4198-A9C9-52A788CAA814}" destId="{A6B2FAF4-6EF3-45DD-944A-C817B597EA32}" srcOrd="0" destOrd="0" presId="urn:microsoft.com/office/officeart/2005/8/layout/process1"/>
    <dgm:cxn modelId="{2E785DC0-906F-45C8-8FEB-EDCBBA4A8899}" type="presOf" srcId="{654852E2-2E7E-4DE1-A3C3-05987862677A}" destId="{4A10FCB2-77BF-4881-9C1D-3232253B198B}" srcOrd="1" destOrd="0" presId="urn:microsoft.com/office/officeart/2005/8/layout/process1"/>
    <dgm:cxn modelId="{6365CFED-0A3A-4995-BD7D-DEA9052B04CF}" srcId="{CFB50365-7FB2-4D23-9B1D-9803EE3D5609}" destId="{EFA85286-8A85-4E4F-A111-202F2C60798E}" srcOrd="4" destOrd="0" parTransId="{5C5CE3CD-E9F1-4A2D-BF4A-25A003CE73C3}" sibTransId="{9AF08195-B325-498C-BBA1-8D74CBB7C928}"/>
    <dgm:cxn modelId="{BCFF9E43-C684-4AB0-8150-B431507D93AC}" type="presOf" srcId="{CFB50365-7FB2-4D23-9B1D-9803EE3D5609}" destId="{EECE6216-E91A-4FB7-939E-230413675FA7}" srcOrd="0" destOrd="0" presId="urn:microsoft.com/office/officeart/2005/8/layout/process1"/>
    <dgm:cxn modelId="{A86095B5-F966-4174-B751-6CE01F88892C}" type="presOf" srcId="{3F9CBE70-5508-4184-9FE8-C26DF334F47B}" destId="{F3033677-EFAC-458B-8197-5DDF39063C41}" srcOrd="0" destOrd="0" presId="urn:microsoft.com/office/officeart/2005/8/layout/process1"/>
    <dgm:cxn modelId="{7614FE7B-4D81-4CC5-AE81-2FB39F9DC8AE}" type="presParOf" srcId="{EECE6216-E91A-4FB7-939E-230413675FA7}" destId="{F3033677-EFAC-458B-8197-5DDF39063C41}" srcOrd="0" destOrd="0" presId="urn:microsoft.com/office/officeart/2005/8/layout/process1"/>
    <dgm:cxn modelId="{190AE349-A8AC-425D-8EE7-903A1A93FA10}" type="presParOf" srcId="{EECE6216-E91A-4FB7-939E-230413675FA7}" destId="{DC2B9D44-7196-4DD6-A872-952EAFE655B8}" srcOrd="1" destOrd="0" presId="urn:microsoft.com/office/officeart/2005/8/layout/process1"/>
    <dgm:cxn modelId="{2BFDCA0C-734E-45E4-85A8-67E4E50EB7EE}" type="presParOf" srcId="{DC2B9D44-7196-4DD6-A872-952EAFE655B8}" destId="{224B5D3D-DBA1-49B3-879B-15BBA3AD57ED}" srcOrd="0" destOrd="0" presId="urn:microsoft.com/office/officeart/2005/8/layout/process1"/>
    <dgm:cxn modelId="{476597D7-E9CD-4211-AA7A-A85BA3FA89C7}" type="presParOf" srcId="{EECE6216-E91A-4FB7-939E-230413675FA7}" destId="{A9674852-7DAC-4762-9AE5-0D944961A0F0}" srcOrd="2" destOrd="0" presId="urn:microsoft.com/office/officeart/2005/8/layout/process1"/>
    <dgm:cxn modelId="{C588C585-8290-419D-AE36-C5BD6EFB7A3C}" type="presParOf" srcId="{EECE6216-E91A-4FB7-939E-230413675FA7}" destId="{4CEA6553-ECC9-4F4A-B0E9-B03DCEF18D9D}" srcOrd="3" destOrd="0" presId="urn:microsoft.com/office/officeart/2005/8/layout/process1"/>
    <dgm:cxn modelId="{8F73E933-0274-4CDB-B9C7-8706DEE3CEA8}" type="presParOf" srcId="{4CEA6553-ECC9-4F4A-B0E9-B03DCEF18D9D}" destId="{9ACB9435-4226-4123-A6C5-B940C1202365}" srcOrd="0" destOrd="0" presId="urn:microsoft.com/office/officeart/2005/8/layout/process1"/>
    <dgm:cxn modelId="{14C7CDA2-3D1A-4EDA-86DC-BB31D88FBA97}" type="presParOf" srcId="{EECE6216-E91A-4FB7-939E-230413675FA7}" destId="{664135CD-64EB-4EE9-A6AB-A8BB0FCC7017}" srcOrd="4" destOrd="0" presId="urn:microsoft.com/office/officeart/2005/8/layout/process1"/>
    <dgm:cxn modelId="{91EF279C-6BC9-4C25-86E3-7DBDCA3888A5}" type="presParOf" srcId="{EECE6216-E91A-4FB7-939E-230413675FA7}" destId="{B160E5BD-C7B6-406F-8365-AC31D6C16D11}" srcOrd="5" destOrd="0" presId="urn:microsoft.com/office/officeart/2005/8/layout/process1"/>
    <dgm:cxn modelId="{01C75740-5FF6-4F59-BFE1-AD400A4BF362}" type="presParOf" srcId="{B160E5BD-C7B6-406F-8365-AC31D6C16D11}" destId="{B4315B25-FE86-4344-BD4D-7E6BB31740FF}" srcOrd="0" destOrd="0" presId="urn:microsoft.com/office/officeart/2005/8/layout/process1"/>
    <dgm:cxn modelId="{6634B57D-A3E0-488E-8781-2EA6E66CE4C6}" type="presParOf" srcId="{EECE6216-E91A-4FB7-939E-230413675FA7}" destId="{A6B2FAF4-6EF3-45DD-944A-C817B597EA32}" srcOrd="6" destOrd="0" presId="urn:microsoft.com/office/officeart/2005/8/layout/process1"/>
    <dgm:cxn modelId="{51B998F5-8834-4519-BBF9-279F9407C500}" type="presParOf" srcId="{EECE6216-E91A-4FB7-939E-230413675FA7}" destId="{21384162-1678-4A27-8AB2-E6F13F8226A7}" srcOrd="7" destOrd="0" presId="urn:microsoft.com/office/officeart/2005/8/layout/process1"/>
    <dgm:cxn modelId="{A8F59AC9-2498-4255-8B07-763C67587426}" type="presParOf" srcId="{21384162-1678-4A27-8AB2-E6F13F8226A7}" destId="{4A10FCB2-77BF-4881-9C1D-3232253B198B}" srcOrd="0" destOrd="0" presId="urn:microsoft.com/office/officeart/2005/8/layout/process1"/>
    <dgm:cxn modelId="{AF1990FD-2DF0-44B8-9C04-2CEEDB71489E}" type="presParOf" srcId="{EECE6216-E91A-4FB7-939E-230413675FA7}" destId="{887C96DF-665A-4D7F-B5A5-3618EA3A331D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B50365-7FB2-4D23-9B1D-9803EE3D5609}" type="doc">
      <dgm:prSet loTypeId="urn:microsoft.com/office/officeart/2005/8/layout/process1" loCatId="process" qsTypeId="urn:microsoft.com/office/officeart/2005/8/quickstyle/simple1" qsCatId="simple" csTypeId="urn:microsoft.com/office/officeart/2005/8/colors/accent4_2" csCatId="accent4" phldr="1"/>
      <dgm:spPr/>
    </dgm:pt>
    <dgm:pt modelId="{3F9CBE70-5508-4184-9FE8-C26DF334F47B}">
      <dgm:prSet phldrT="[Text]" custT="1"/>
      <dgm:spPr/>
      <dgm:t>
        <a:bodyPr/>
        <a:lstStyle/>
        <a:p>
          <a:r>
            <a:rPr lang="en-US" sz="2800" dirty="0" smtClean="0"/>
            <a:t>Population</a:t>
          </a:r>
          <a:endParaRPr lang="en-US" sz="2800" dirty="0"/>
        </a:p>
      </dgm:t>
    </dgm:pt>
    <dgm:pt modelId="{7B60B380-276E-4DF0-9B68-10FD299D1AAF}" type="parTrans" cxnId="{91F9A789-1544-4AD3-803B-EFBE55117C6F}">
      <dgm:prSet/>
      <dgm:spPr/>
      <dgm:t>
        <a:bodyPr/>
        <a:lstStyle/>
        <a:p>
          <a:endParaRPr lang="en-US"/>
        </a:p>
      </dgm:t>
    </dgm:pt>
    <dgm:pt modelId="{68374B54-B611-4826-BDE5-F884F94FBBE1}" type="sibTrans" cxnId="{91F9A789-1544-4AD3-803B-EFBE55117C6F}">
      <dgm:prSet/>
      <dgm:spPr/>
      <dgm:t>
        <a:bodyPr/>
        <a:lstStyle/>
        <a:p>
          <a:endParaRPr lang="en-US"/>
        </a:p>
      </dgm:t>
    </dgm:pt>
    <dgm:pt modelId="{5E13846B-7997-45AF-B6CD-9D3FDF741601}">
      <dgm:prSet phldrT="[Text]" custT="1"/>
      <dgm:spPr/>
      <dgm:t>
        <a:bodyPr/>
        <a:lstStyle/>
        <a:p>
          <a:r>
            <a:rPr lang="en-US" sz="2800" dirty="0" smtClean="0"/>
            <a:t>Sampling frame</a:t>
          </a:r>
        </a:p>
      </dgm:t>
    </dgm:pt>
    <dgm:pt modelId="{9405FCBE-DEC4-4C4B-8007-0B43E54BA49B}" type="parTrans" cxnId="{0F52B341-EE4F-49F3-AA4E-9EFEFCC0EFD4}">
      <dgm:prSet/>
      <dgm:spPr/>
      <dgm:t>
        <a:bodyPr/>
        <a:lstStyle/>
        <a:p>
          <a:endParaRPr lang="en-US"/>
        </a:p>
      </dgm:t>
    </dgm:pt>
    <dgm:pt modelId="{6D76BE86-449D-4BEA-AA56-50B6A62F5469}" type="sibTrans" cxnId="{0F52B341-EE4F-49F3-AA4E-9EFEFCC0EFD4}">
      <dgm:prSet/>
      <dgm:spPr/>
      <dgm:t>
        <a:bodyPr/>
        <a:lstStyle/>
        <a:p>
          <a:endParaRPr lang="en-US"/>
        </a:p>
      </dgm:t>
    </dgm:pt>
    <dgm:pt modelId="{42599B8E-CA77-4F1C-8225-7AB175A3FF9F}">
      <dgm:prSet phldrT="[Text]" custT="1"/>
      <dgm:spPr/>
      <dgm:t>
        <a:bodyPr/>
        <a:lstStyle/>
        <a:p>
          <a:r>
            <a:rPr lang="en-US" sz="2800" dirty="0" smtClean="0"/>
            <a:t>Sample</a:t>
          </a:r>
          <a:endParaRPr lang="en-US" sz="2800" dirty="0"/>
        </a:p>
      </dgm:t>
    </dgm:pt>
    <dgm:pt modelId="{33AF631F-79DB-4CBE-BAF7-79373C0F4EC2}" type="parTrans" cxnId="{59F7F012-E668-4A95-9F22-D8E7029BBF1B}">
      <dgm:prSet/>
      <dgm:spPr/>
      <dgm:t>
        <a:bodyPr/>
        <a:lstStyle/>
        <a:p>
          <a:endParaRPr lang="en-US"/>
        </a:p>
      </dgm:t>
    </dgm:pt>
    <dgm:pt modelId="{FDA5B1EA-C758-4CC8-A1D0-B60A6F1F73F5}" type="sibTrans" cxnId="{59F7F012-E668-4A95-9F22-D8E7029BBF1B}">
      <dgm:prSet/>
      <dgm:spPr/>
      <dgm:t>
        <a:bodyPr/>
        <a:lstStyle/>
        <a:p>
          <a:endParaRPr lang="en-US"/>
        </a:p>
      </dgm:t>
    </dgm:pt>
    <dgm:pt modelId="{1CE192CA-8CD3-4198-A9C9-52A788CAA814}">
      <dgm:prSet phldrT="[Text]" custT="1"/>
      <dgm:spPr/>
      <dgm:t>
        <a:bodyPr/>
        <a:lstStyle/>
        <a:p>
          <a:r>
            <a:rPr lang="en-US" sz="2800" dirty="0" smtClean="0"/>
            <a:t>Interviewed sample</a:t>
          </a:r>
          <a:endParaRPr lang="en-US" sz="2800" dirty="0"/>
        </a:p>
      </dgm:t>
    </dgm:pt>
    <dgm:pt modelId="{792A4F05-7B5D-445C-8EBA-CD2F1B630801}" type="parTrans" cxnId="{BA979E2E-D07B-45BD-A1A1-F14D09D76F8F}">
      <dgm:prSet/>
      <dgm:spPr/>
      <dgm:t>
        <a:bodyPr/>
        <a:lstStyle/>
        <a:p>
          <a:endParaRPr lang="en-US"/>
        </a:p>
      </dgm:t>
    </dgm:pt>
    <dgm:pt modelId="{654852E2-2E7E-4DE1-A3C3-05987862677A}" type="sibTrans" cxnId="{BA979E2E-D07B-45BD-A1A1-F14D09D76F8F}">
      <dgm:prSet/>
      <dgm:spPr/>
      <dgm:t>
        <a:bodyPr/>
        <a:lstStyle/>
        <a:p>
          <a:endParaRPr lang="en-US"/>
        </a:p>
      </dgm:t>
    </dgm:pt>
    <dgm:pt modelId="{EFA85286-8A85-4E4F-A111-202F2C60798E}">
      <dgm:prSet phldrT="[Text]" custT="1"/>
      <dgm:spPr/>
      <dgm:t>
        <a:bodyPr/>
        <a:lstStyle/>
        <a:p>
          <a:r>
            <a:rPr lang="en-US" sz="2800" dirty="0" smtClean="0"/>
            <a:t>Data</a:t>
          </a:r>
          <a:endParaRPr lang="en-US" sz="2800" dirty="0"/>
        </a:p>
      </dgm:t>
    </dgm:pt>
    <dgm:pt modelId="{5C5CE3CD-E9F1-4A2D-BF4A-25A003CE73C3}" type="parTrans" cxnId="{6365CFED-0A3A-4995-BD7D-DEA9052B04CF}">
      <dgm:prSet/>
      <dgm:spPr/>
      <dgm:t>
        <a:bodyPr/>
        <a:lstStyle/>
        <a:p>
          <a:endParaRPr lang="en-US"/>
        </a:p>
      </dgm:t>
    </dgm:pt>
    <dgm:pt modelId="{9AF08195-B325-498C-BBA1-8D74CBB7C928}" type="sibTrans" cxnId="{6365CFED-0A3A-4995-BD7D-DEA9052B04CF}">
      <dgm:prSet/>
      <dgm:spPr/>
      <dgm:t>
        <a:bodyPr/>
        <a:lstStyle/>
        <a:p>
          <a:endParaRPr lang="en-US"/>
        </a:p>
      </dgm:t>
    </dgm:pt>
    <dgm:pt modelId="{EECE6216-E91A-4FB7-939E-230413675FA7}" type="pres">
      <dgm:prSet presAssocID="{CFB50365-7FB2-4D23-9B1D-9803EE3D5609}" presName="Name0" presStyleCnt="0">
        <dgm:presLayoutVars>
          <dgm:dir/>
          <dgm:resizeHandles val="exact"/>
        </dgm:presLayoutVars>
      </dgm:prSet>
      <dgm:spPr/>
    </dgm:pt>
    <dgm:pt modelId="{F3033677-EFAC-458B-8197-5DDF39063C41}" type="pres">
      <dgm:prSet presAssocID="{3F9CBE70-5508-4184-9FE8-C26DF334F47B}" presName="node" presStyleLbl="node1" presStyleIdx="0" presStyleCnt="5" custScaleX="3162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2B9D44-7196-4DD6-A872-952EAFE655B8}" type="pres">
      <dgm:prSet presAssocID="{68374B54-B611-4826-BDE5-F884F94FBBE1}" presName="sibTrans" presStyleLbl="sibTrans2D1" presStyleIdx="0" presStyleCnt="4" custScaleX="154078" custScaleY="116953"/>
      <dgm:spPr/>
      <dgm:t>
        <a:bodyPr/>
        <a:lstStyle/>
        <a:p>
          <a:endParaRPr lang="nl-NL"/>
        </a:p>
      </dgm:t>
    </dgm:pt>
    <dgm:pt modelId="{224B5D3D-DBA1-49B3-879B-15BBA3AD57ED}" type="pres">
      <dgm:prSet presAssocID="{68374B54-B611-4826-BDE5-F884F94FBBE1}" presName="connectorText" presStyleLbl="sibTrans2D1" presStyleIdx="0" presStyleCnt="4"/>
      <dgm:spPr/>
      <dgm:t>
        <a:bodyPr/>
        <a:lstStyle/>
        <a:p>
          <a:endParaRPr lang="nl-NL"/>
        </a:p>
      </dgm:t>
    </dgm:pt>
    <dgm:pt modelId="{A9674852-7DAC-4762-9AE5-0D944961A0F0}" type="pres">
      <dgm:prSet presAssocID="{5E13846B-7997-45AF-B6CD-9D3FDF741601}" presName="node" presStyleLbl="node1" presStyleIdx="1" presStyleCnt="5" custScaleX="3162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EA6553-ECC9-4F4A-B0E9-B03DCEF18D9D}" type="pres">
      <dgm:prSet presAssocID="{6D76BE86-449D-4BEA-AA56-50B6A62F5469}" presName="sibTrans" presStyleLbl="sibTrans2D1" presStyleIdx="1" presStyleCnt="4" custScaleX="154078" custScaleY="116953"/>
      <dgm:spPr/>
      <dgm:t>
        <a:bodyPr/>
        <a:lstStyle/>
        <a:p>
          <a:endParaRPr lang="nl-NL"/>
        </a:p>
      </dgm:t>
    </dgm:pt>
    <dgm:pt modelId="{9ACB9435-4226-4123-A6C5-B940C1202365}" type="pres">
      <dgm:prSet presAssocID="{6D76BE86-449D-4BEA-AA56-50B6A62F5469}" presName="connectorText" presStyleLbl="sibTrans2D1" presStyleIdx="1" presStyleCnt="4"/>
      <dgm:spPr/>
      <dgm:t>
        <a:bodyPr/>
        <a:lstStyle/>
        <a:p>
          <a:endParaRPr lang="nl-NL"/>
        </a:p>
      </dgm:t>
    </dgm:pt>
    <dgm:pt modelId="{664135CD-64EB-4EE9-A6AB-A8BB0FCC7017}" type="pres">
      <dgm:prSet presAssocID="{42599B8E-CA77-4F1C-8225-7AB175A3FF9F}" presName="node" presStyleLbl="node1" presStyleIdx="2" presStyleCnt="5" custScaleX="31620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160E5BD-C7B6-406F-8365-AC31D6C16D11}" type="pres">
      <dgm:prSet presAssocID="{FDA5B1EA-C758-4CC8-A1D0-B60A6F1F73F5}" presName="sibTrans" presStyleLbl="sibTrans2D1" presStyleIdx="2" presStyleCnt="4" custScaleX="154078" custScaleY="116953"/>
      <dgm:spPr/>
      <dgm:t>
        <a:bodyPr/>
        <a:lstStyle/>
        <a:p>
          <a:endParaRPr lang="nl-NL"/>
        </a:p>
      </dgm:t>
    </dgm:pt>
    <dgm:pt modelId="{B4315B25-FE86-4344-BD4D-7E6BB31740FF}" type="pres">
      <dgm:prSet presAssocID="{FDA5B1EA-C758-4CC8-A1D0-B60A6F1F73F5}" presName="connectorText" presStyleLbl="sibTrans2D1" presStyleIdx="2" presStyleCnt="4"/>
      <dgm:spPr/>
      <dgm:t>
        <a:bodyPr/>
        <a:lstStyle/>
        <a:p>
          <a:endParaRPr lang="nl-NL"/>
        </a:p>
      </dgm:t>
    </dgm:pt>
    <dgm:pt modelId="{A6B2FAF4-6EF3-45DD-944A-C817B597EA32}" type="pres">
      <dgm:prSet presAssocID="{1CE192CA-8CD3-4198-A9C9-52A788CAA814}" presName="node" presStyleLbl="node1" presStyleIdx="3" presStyleCnt="5" custScaleX="31620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1384162-1678-4A27-8AB2-E6F13F8226A7}" type="pres">
      <dgm:prSet presAssocID="{654852E2-2E7E-4DE1-A3C3-05987862677A}" presName="sibTrans" presStyleLbl="sibTrans2D1" presStyleIdx="3" presStyleCnt="4" custScaleX="154078" custScaleY="116953"/>
      <dgm:spPr/>
      <dgm:t>
        <a:bodyPr/>
        <a:lstStyle/>
        <a:p>
          <a:endParaRPr lang="nl-NL"/>
        </a:p>
      </dgm:t>
    </dgm:pt>
    <dgm:pt modelId="{4A10FCB2-77BF-4881-9C1D-3232253B198B}" type="pres">
      <dgm:prSet presAssocID="{654852E2-2E7E-4DE1-A3C3-05987862677A}" presName="connectorText" presStyleLbl="sibTrans2D1" presStyleIdx="3" presStyleCnt="4"/>
      <dgm:spPr/>
      <dgm:t>
        <a:bodyPr/>
        <a:lstStyle/>
        <a:p>
          <a:endParaRPr lang="nl-NL"/>
        </a:p>
      </dgm:t>
    </dgm:pt>
    <dgm:pt modelId="{887C96DF-665A-4D7F-B5A5-3618EA3A331D}" type="pres">
      <dgm:prSet presAssocID="{EFA85286-8A85-4E4F-A111-202F2C60798E}" presName="node" presStyleLbl="node1" presStyleIdx="4" presStyleCnt="5" custScaleX="31620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0F52B341-EE4F-49F3-AA4E-9EFEFCC0EFD4}" srcId="{CFB50365-7FB2-4D23-9B1D-9803EE3D5609}" destId="{5E13846B-7997-45AF-B6CD-9D3FDF741601}" srcOrd="1" destOrd="0" parTransId="{9405FCBE-DEC4-4C4B-8007-0B43E54BA49B}" sibTransId="{6D76BE86-449D-4BEA-AA56-50B6A62F5469}"/>
    <dgm:cxn modelId="{F288DAC4-A8C4-4925-AD8F-9245E2BE89B0}" type="presOf" srcId="{FDA5B1EA-C758-4CC8-A1D0-B60A6F1F73F5}" destId="{B160E5BD-C7B6-406F-8365-AC31D6C16D11}" srcOrd="0" destOrd="0" presId="urn:microsoft.com/office/officeart/2005/8/layout/process1"/>
    <dgm:cxn modelId="{0081AEB5-7AFC-4FA7-AEEB-6CF0B63B25EA}" type="presOf" srcId="{5E13846B-7997-45AF-B6CD-9D3FDF741601}" destId="{A9674852-7DAC-4762-9AE5-0D944961A0F0}" srcOrd="0" destOrd="0" presId="urn:microsoft.com/office/officeart/2005/8/layout/process1"/>
    <dgm:cxn modelId="{BA979E2E-D07B-45BD-A1A1-F14D09D76F8F}" srcId="{CFB50365-7FB2-4D23-9B1D-9803EE3D5609}" destId="{1CE192CA-8CD3-4198-A9C9-52A788CAA814}" srcOrd="3" destOrd="0" parTransId="{792A4F05-7B5D-445C-8EBA-CD2F1B630801}" sibTransId="{654852E2-2E7E-4DE1-A3C3-05987862677A}"/>
    <dgm:cxn modelId="{F18E76E4-3BEC-4D46-BDC6-D99E0B962F43}" type="presOf" srcId="{EFA85286-8A85-4E4F-A111-202F2C60798E}" destId="{887C96DF-665A-4D7F-B5A5-3618EA3A331D}" srcOrd="0" destOrd="0" presId="urn:microsoft.com/office/officeart/2005/8/layout/process1"/>
    <dgm:cxn modelId="{30ADF6C3-51BE-4230-B297-C2E169109FFF}" type="presOf" srcId="{CFB50365-7FB2-4D23-9B1D-9803EE3D5609}" destId="{EECE6216-E91A-4FB7-939E-230413675FA7}" srcOrd="0" destOrd="0" presId="urn:microsoft.com/office/officeart/2005/8/layout/process1"/>
    <dgm:cxn modelId="{F18A9189-4540-4752-9B7B-9F99EAB76ACE}" type="presOf" srcId="{FDA5B1EA-C758-4CC8-A1D0-B60A6F1F73F5}" destId="{B4315B25-FE86-4344-BD4D-7E6BB31740FF}" srcOrd="1" destOrd="0" presId="urn:microsoft.com/office/officeart/2005/8/layout/process1"/>
    <dgm:cxn modelId="{1E148614-F185-4164-9688-BABE96DB7C8A}" type="presOf" srcId="{654852E2-2E7E-4DE1-A3C3-05987862677A}" destId="{21384162-1678-4A27-8AB2-E6F13F8226A7}" srcOrd="0" destOrd="0" presId="urn:microsoft.com/office/officeart/2005/8/layout/process1"/>
    <dgm:cxn modelId="{78E4640F-B002-4109-9929-63AD1FBE3006}" type="presOf" srcId="{6D76BE86-449D-4BEA-AA56-50B6A62F5469}" destId="{9ACB9435-4226-4123-A6C5-B940C1202365}" srcOrd="1" destOrd="0" presId="urn:microsoft.com/office/officeart/2005/8/layout/process1"/>
    <dgm:cxn modelId="{2386FD93-0E90-49C6-9C29-9B42E5F57344}" type="presOf" srcId="{3F9CBE70-5508-4184-9FE8-C26DF334F47B}" destId="{F3033677-EFAC-458B-8197-5DDF39063C41}" srcOrd="0" destOrd="0" presId="urn:microsoft.com/office/officeart/2005/8/layout/process1"/>
    <dgm:cxn modelId="{91F9A789-1544-4AD3-803B-EFBE55117C6F}" srcId="{CFB50365-7FB2-4D23-9B1D-9803EE3D5609}" destId="{3F9CBE70-5508-4184-9FE8-C26DF334F47B}" srcOrd="0" destOrd="0" parTransId="{7B60B380-276E-4DF0-9B68-10FD299D1AAF}" sibTransId="{68374B54-B611-4826-BDE5-F884F94FBBE1}"/>
    <dgm:cxn modelId="{21144C94-BD5A-46AA-9113-0AF741574A46}" type="presOf" srcId="{6D76BE86-449D-4BEA-AA56-50B6A62F5469}" destId="{4CEA6553-ECC9-4F4A-B0E9-B03DCEF18D9D}" srcOrd="0" destOrd="0" presId="urn:microsoft.com/office/officeart/2005/8/layout/process1"/>
    <dgm:cxn modelId="{59F7F012-E668-4A95-9F22-D8E7029BBF1B}" srcId="{CFB50365-7FB2-4D23-9B1D-9803EE3D5609}" destId="{42599B8E-CA77-4F1C-8225-7AB175A3FF9F}" srcOrd="2" destOrd="0" parTransId="{33AF631F-79DB-4CBE-BAF7-79373C0F4EC2}" sibTransId="{FDA5B1EA-C758-4CC8-A1D0-B60A6F1F73F5}"/>
    <dgm:cxn modelId="{913700F0-F68E-4DD2-B0F5-CD28CBFC8A2B}" type="presOf" srcId="{42599B8E-CA77-4F1C-8225-7AB175A3FF9F}" destId="{664135CD-64EB-4EE9-A6AB-A8BB0FCC7017}" srcOrd="0" destOrd="0" presId="urn:microsoft.com/office/officeart/2005/8/layout/process1"/>
    <dgm:cxn modelId="{4A0790EF-C5AB-499B-B149-ED1BC6C9EA51}" type="presOf" srcId="{68374B54-B611-4826-BDE5-F884F94FBBE1}" destId="{224B5D3D-DBA1-49B3-879B-15BBA3AD57ED}" srcOrd="1" destOrd="0" presId="urn:microsoft.com/office/officeart/2005/8/layout/process1"/>
    <dgm:cxn modelId="{018958B9-F194-49C5-80AF-318911B5BB74}" type="presOf" srcId="{68374B54-B611-4826-BDE5-F884F94FBBE1}" destId="{DC2B9D44-7196-4DD6-A872-952EAFE655B8}" srcOrd="0" destOrd="0" presId="urn:microsoft.com/office/officeart/2005/8/layout/process1"/>
    <dgm:cxn modelId="{B40F29FB-7729-4E68-89E9-CFEEECC321C3}" type="presOf" srcId="{654852E2-2E7E-4DE1-A3C3-05987862677A}" destId="{4A10FCB2-77BF-4881-9C1D-3232253B198B}" srcOrd="1" destOrd="0" presId="urn:microsoft.com/office/officeart/2005/8/layout/process1"/>
    <dgm:cxn modelId="{6365CFED-0A3A-4995-BD7D-DEA9052B04CF}" srcId="{CFB50365-7FB2-4D23-9B1D-9803EE3D5609}" destId="{EFA85286-8A85-4E4F-A111-202F2C60798E}" srcOrd="4" destOrd="0" parTransId="{5C5CE3CD-E9F1-4A2D-BF4A-25A003CE73C3}" sibTransId="{9AF08195-B325-498C-BBA1-8D74CBB7C928}"/>
    <dgm:cxn modelId="{E6D6DC2B-1F02-49BC-9BF1-7343260804BA}" type="presOf" srcId="{1CE192CA-8CD3-4198-A9C9-52A788CAA814}" destId="{A6B2FAF4-6EF3-45DD-944A-C817B597EA32}" srcOrd="0" destOrd="0" presId="urn:microsoft.com/office/officeart/2005/8/layout/process1"/>
    <dgm:cxn modelId="{051C8EBA-A3BD-434C-848D-58C71ABF7815}" type="presParOf" srcId="{EECE6216-E91A-4FB7-939E-230413675FA7}" destId="{F3033677-EFAC-458B-8197-5DDF39063C41}" srcOrd="0" destOrd="0" presId="urn:microsoft.com/office/officeart/2005/8/layout/process1"/>
    <dgm:cxn modelId="{98344F44-0768-43BE-A1BE-1E7618387963}" type="presParOf" srcId="{EECE6216-E91A-4FB7-939E-230413675FA7}" destId="{DC2B9D44-7196-4DD6-A872-952EAFE655B8}" srcOrd="1" destOrd="0" presId="urn:microsoft.com/office/officeart/2005/8/layout/process1"/>
    <dgm:cxn modelId="{60D43D48-1116-4466-B0D3-CE9530CB161D}" type="presParOf" srcId="{DC2B9D44-7196-4DD6-A872-952EAFE655B8}" destId="{224B5D3D-DBA1-49B3-879B-15BBA3AD57ED}" srcOrd="0" destOrd="0" presId="urn:microsoft.com/office/officeart/2005/8/layout/process1"/>
    <dgm:cxn modelId="{717136C9-3782-4333-BA54-38F522B639F9}" type="presParOf" srcId="{EECE6216-E91A-4FB7-939E-230413675FA7}" destId="{A9674852-7DAC-4762-9AE5-0D944961A0F0}" srcOrd="2" destOrd="0" presId="urn:microsoft.com/office/officeart/2005/8/layout/process1"/>
    <dgm:cxn modelId="{CE7E041E-0159-449D-9985-34BCCB38B942}" type="presParOf" srcId="{EECE6216-E91A-4FB7-939E-230413675FA7}" destId="{4CEA6553-ECC9-4F4A-B0E9-B03DCEF18D9D}" srcOrd="3" destOrd="0" presId="urn:microsoft.com/office/officeart/2005/8/layout/process1"/>
    <dgm:cxn modelId="{F3CEB10E-AF80-40FD-8120-F23FD57AF9D9}" type="presParOf" srcId="{4CEA6553-ECC9-4F4A-B0E9-B03DCEF18D9D}" destId="{9ACB9435-4226-4123-A6C5-B940C1202365}" srcOrd="0" destOrd="0" presId="urn:microsoft.com/office/officeart/2005/8/layout/process1"/>
    <dgm:cxn modelId="{AA0D5D0F-4099-4644-91D0-30965FA6868D}" type="presParOf" srcId="{EECE6216-E91A-4FB7-939E-230413675FA7}" destId="{664135CD-64EB-4EE9-A6AB-A8BB0FCC7017}" srcOrd="4" destOrd="0" presId="urn:microsoft.com/office/officeart/2005/8/layout/process1"/>
    <dgm:cxn modelId="{954523B4-532B-4285-BBE6-A544F339A60C}" type="presParOf" srcId="{EECE6216-E91A-4FB7-939E-230413675FA7}" destId="{B160E5BD-C7B6-406F-8365-AC31D6C16D11}" srcOrd="5" destOrd="0" presId="urn:microsoft.com/office/officeart/2005/8/layout/process1"/>
    <dgm:cxn modelId="{3146EA5B-37A7-4BE8-9B6A-A9C2D378E448}" type="presParOf" srcId="{B160E5BD-C7B6-406F-8365-AC31D6C16D11}" destId="{B4315B25-FE86-4344-BD4D-7E6BB31740FF}" srcOrd="0" destOrd="0" presId="urn:microsoft.com/office/officeart/2005/8/layout/process1"/>
    <dgm:cxn modelId="{5457C51F-87A2-4AD5-9A28-C8705EF58100}" type="presParOf" srcId="{EECE6216-E91A-4FB7-939E-230413675FA7}" destId="{A6B2FAF4-6EF3-45DD-944A-C817B597EA32}" srcOrd="6" destOrd="0" presId="urn:microsoft.com/office/officeart/2005/8/layout/process1"/>
    <dgm:cxn modelId="{F2666B2A-F44B-4CD9-B52B-55E28396960F}" type="presParOf" srcId="{EECE6216-E91A-4FB7-939E-230413675FA7}" destId="{21384162-1678-4A27-8AB2-E6F13F8226A7}" srcOrd="7" destOrd="0" presId="urn:microsoft.com/office/officeart/2005/8/layout/process1"/>
    <dgm:cxn modelId="{AA8BEF63-CFEC-43E2-B1DC-8FB0C2A74C71}" type="presParOf" srcId="{21384162-1678-4A27-8AB2-E6F13F8226A7}" destId="{4A10FCB2-77BF-4881-9C1D-3232253B198B}" srcOrd="0" destOrd="0" presId="urn:microsoft.com/office/officeart/2005/8/layout/process1"/>
    <dgm:cxn modelId="{87D3BF0F-9BC6-42EF-9443-997C1585DE01}" type="presParOf" srcId="{EECE6216-E91A-4FB7-939E-230413675FA7}" destId="{887C96DF-665A-4D7F-B5A5-3618EA3A331D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033677-EFAC-458B-8197-5DDF39063C41}">
      <dsp:nvSpPr>
        <dsp:cNvPr id="0" name=""/>
        <dsp:cNvSpPr/>
      </dsp:nvSpPr>
      <dsp:spPr>
        <a:xfrm>
          <a:off x="5959" y="664574"/>
          <a:ext cx="2101432" cy="103305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Population</a:t>
          </a:r>
          <a:endParaRPr lang="en-US" sz="2800" kern="1200" dirty="0"/>
        </a:p>
      </dsp:txBody>
      <dsp:txXfrm>
        <a:off x="36216" y="694831"/>
        <a:ext cx="2040918" cy="972536"/>
      </dsp:txXfrm>
    </dsp:sp>
    <dsp:sp modelId="{DC2B9D44-7196-4DD6-A872-952EAFE655B8}">
      <dsp:nvSpPr>
        <dsp:cNvPr id="0" name=""/>
        <dsp:cNvSpPr/>
      </dsp:nvSpPr>
      <dsp:spPr>
        <a:xfrm>
          <a:off x="2135753" y="1084722"/>
          <a:ext cx="217080" cy="1927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135753" y="1123273"/>
        <a:ext cx="159254" cy="115653"/>
      </dsp:txXfrm>
    </dsp:sp>
    <dsp:sp modelId="{A9674852-7DAC-4762-9AE5-0D944961A0F0}">
      <dsp:nvSpPr>
        <dsp:cNvPr id="0" name=""/>
        <dsp:cNvSpPr/>
      </dsp:nvSpPr>
      <dsp:spPr>
        <a:xfrm>
          <a:off x="2373221" y="664574"/>
          <a:ext cx="2101432" cy="103305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Sampling frame</a:t>
          </a:r>
        </a:p>
      </dsp:txBody>
      <dsp:txXfrm>
        <a:off x="2403478" y="694831"/>
        <a:ext cx="2040918" cy="972536"/>
      </dsp:txXfrm>
    </dsp:sp>
    <dsp:sp modelId="{4CEA6553-ECC9-4F4A-B0E9-B03DCEF18D9D}">
      <dsp:nvSpPr>
        <dsp:cNvPr id="0" name=""/>
        <dsp:cNvSpPr/>
      </dsp:nvSpPr>
      <dsp:spPr>
        <a:xfrm>
          <a:off x="4503016" y="1084722"/>
          <a:ext cx="217080" cy="1927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4503016" y="1123273"/>
        <a:ext cx="159254" cy="115653"/>
      </dsp:txXfrm>
    </dsp:sp>
    <dsp:sp modelId="{664135CD-64EB-4EE9-A6AB-A8BB0FCC7017}">
      <dsp:nvSpPr>
        <dsp:cNvPr id="0" name=""/>
        <dsp:cNvSpPr/>
      </dsp:nvSpPr>
      <dsp:spPr>
        <a:xfrm>
          <a:off x="4740483" y="664574"/>
          <a:ext cx="2101432" cy="103305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Sample</a:t>
          </a:r>
          <a:endParaRPr lang="en-US" sz="2800" kern="1200" dirty="0"/>
        </a:p>
      </dsp:txBody>
      <dsp:txXfrm>
        <a:off x="4770740" y="694831"/>
        <a:ext cx="2040918" cy="972536"/>
      </dsp:txXfrm>
    </dsp:sp>
    <dsp:sp modelId="{B160E5BD-C7B6-406F-8365-AC31D6C16D11}">
      <dsp:nvSpPr>
        <dsp:cNvPr id="0" name=""/>
        <dsp:cNvSpPr/>
      </dsp:nvSpPr>
      <dsp:spPr>
        <a:xfrm>
          <a:off x="6870278" y="1084722"/>
          <a:ext cx="217080" cy="1927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6870278" y="1123273"/>
        <a:ext cx="159254" cy="115653"/>
      </dsp:txXfrm>
    </dsp:sp>
    <dsp:sp modelId="{A6B2FAF4-6EF3-45DD-944A-C817B597EA32}">
      <dsp:nvSpPr>
        <dsp:cNvPr id="0" name=""/>
        <dsp:cNvSpPr/>
      </dsp:nvSpPr>
      <dsp:spPr>
        <a:xfrm>
          <a:off x="7107746" y="664574"/>
          <a:ext cx="2101432" cy="103305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Interviewed sample</a:t>
          </a:r>
          <a:endParaRPr lang="en-US" sz="2800" kern="1200" dirty="0"/>
        </a:p>
      </dsp:txBody>
      <dsp:txXfrm>
        <a:off x="7138003" y="694831"/>
        <a:ext cx="2040918" cy="972536"/>
      </dsp:txXfrm>
    </dsp:sp>
    <dsp:sp modelId="{21384162-1678-4A27-8AB2-E6F13F8226A7}">
      <dsp:nvSpPr>
        <dsp:cNvPr id="0" name=""/>
        <dsp:cNvSpPr/>
      </dsp:nvSpPr>
      <dsp:spPr>
        <a:xfrm>
          <a:off x="9237540" y="1084722"/>
          <a:ext cx="217080" cy="1927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9237540" y="1123273"/>
        <a:ext cx="159254" cy="115653"/>
      </dsp:txXfrm>
    </dsp:sp>
    <dsp:sp modelId="{887C96DF-665A-4D7F-B5A5-3618EA3A331D}">
      <dsp:nvSpPr>
        <dsp:cNvPr id="0" name=""/>
        <dsp:cNvSpPr/>
      </dsp:nvSpPr>
      <dsp:spPr>
        <a:xfrm>
          <a:off x="9475008" y="664574"/>
          <a:ext cx="2101432" cy="103305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Data</a:t>
          </a:r>
          <a:endParaRPr lang="en-US" sz="2800" kern="1200" dirty="0"/>
        </a:p>
      </dsp:txBody>
      <dsp:txXfrm>
        <a:off x="9505265" y="694831"/>
        <a:ext cx="2040918" cy="9725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033677-EFAC-458B-8197-5DDF39063C41}">
      <dsp:nvSpPr>
        <dsp:cNvPr id="0" name=""/>
        <dsp:cNvSpPr/>
      </dsp:nvSpPr>
      <dsp:spPr>
        <a:xfrm>
          <a:off x="5959" y="664574"/>
          <a:ext cx="2101432" cy="103305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Population</a:t>
          </a:r>
          <a:endParaRPr lang="en-US" sz="2800" kern="1200" dirty="0"/>
        </a:p>
      </dsp:txBody>
      <dsp:txXfrm>
        <a:off x="36216" y="694831"/>
        <a:ext cx="2040918" cy="972536"/>
      </dsp:txXfrm>
    </dsp:sp>
    <dsp:sp modelId="{DC2B9D44-7196-4DD6-A872-952EAFE655B8}">
      <dsp:nvSpPr>
        <dsp:cNvPr id="0" name=""/>
        <dsp:cNvSpPr/>
      </dsp:nvSpPr>
      <dsp:spPr>
        <a:xfrm>
          <a:off x="2135753" y="1084722"/>
          <a:ext cx="217080" cy="1927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135753" y="1123273"/>
        <a:ext cx="159254" cy="115653"/>
      </dsp:txXfrm>
    </dsp:sp>
    <dsp:sp modelId="{A9674852-7DAC-4762-9AE5-0D944961A0F0}">
      <dsp:nvSpPr>
        <dsp:cNvPr id="0" name=""/>
        <dsp:cNvSpPr/>
      </dsp:nvSpPr>
      <dsp:spPr>
        <a:xfrm>
          <a:off x="2373221" y="664574"/>
          <a:ext cx="2101432" cy="103305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Sampling frame</a:t>
          </a:r>
        </a:p>
      </dsp:txBody>
      <dsp:txXfrm>
        <a:off x="2403478" y="694831"/>
        <a:ext cx="2040918" cy="972536"/>
      </dsp:txXfrm>
    </dsp:sp>
    <dsp:sp modelId="{4CEA6553-ECC9-4F4A-B0E9-B03DCEF18D9D}">
      <dsp:nvSpPr>
        <dsp:cNvPr id="0" name=""/>
        <dsp:cNvSpPr/>
      </dsp:nvSpPr>
      <dsp:spPr>
        <a:xfrm>
          <a:off x="4503016" y="1084722"/>
          <a:ext cx="217080" cy="1927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4503016" y="1123273"/>
        <a:ext cx="159254" cy="115653"/>
      </dsp:txXfrm>
    </dsp:sp>
    <dsp:sp modelId="{664135CD-64EB-4EE9-A6AB-A8BB0FCC7017}">
      <dsp:nvSpPr>
        <dsp:cNvPr id="0" name=""/>
        <dsp:cNvSpPr/>
      </dsp:nvSpPr>
      <dsp:spPr>
        <a:xfrm>
          <a:off x="4740483" y="664574"/>
          <a:ext cx="2101432" cy="103305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Sample</a:t>
          </a:r>
          <a:endParaRPr lang="en-US" sz="2800" kern="1200" dirty="0"/>
        </a:p>
      </dsp:txBody>
      <dsp:txXfrm>
        <a:off x="4770740" y="694831"/>
        <a:ext cx="2040918" cy="972536"/>
      </dsp:txXfrm>
    </dsp:sp>
    <dsp:sp modelId="{B160E5BD-C7B6-406F-8365-AC31D6C16D11}">
      <dsp:nvSpPr>
        <dsp:cNvPr id="0" name=""/>
        <dsp:cNvSpPr/>
      </dsp:nvSpPr>
      <dsp:spPr>
        <a:xfrm>
          <a:off x="6870278" y="1084722"/>
          <a:ext cx="217080" cy="1927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6870278" y="1123273"/>
        <a:ext cx="159254" cy="115653"/>
      </dsp:txXfrm>
    </dsp:sp>
    <dsp:sp modelId="{A6B2FAF4-6EF3-45DD-944A-C817B597EA32}">
      <dsp:nvSpPr>
        <dsp:cNvPr id="0" name=""/>
        <dsp:cNvSpPr/>
      </dsp:nvSpPr>
      <dsp:spPr>
        <a:xfrm>
          <a:off x="7107746" y="664574"/>
          <a:ext cx="2101432" cy="103305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Interviewed sample</a:t>
          </a:r>
          <a:endParaRPr lang="en-US" sz="2800" kern="1200" dirty="0"/>
        </a:p>
      </dsp:txBody>
      <dsp:txXfrm>
        <a:off x="7138003" y="694831"/>
        <a:ext cx="2040918" cy="972536"/>
      </dsp:txXfrm>
    </dsp:sp>
    <dsp:sp modelId="{21384162-1678-4A27-8AB2-E6F13F8226A7}">
      <dsp:nvSpPr>
        <dsp:cNvPr id="0" name=""/>
        <dsp:cNvSpPr/>
      </dsp:nvSpPr>
      <dsp:spPr>
        <a:xfrm>
          <a:off x="9237540" y="1084722"/>
          <a:ext cx="217080" cy="1927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9237540" y="1123273"/>
        <a:ext cx="159254" cy="115653"/>
      </dsp:txXfrm>
    </dsp:sp>
    <dsp:sp modelId="{887C96DF-665A-4D7F-B5A5-3618EA3A331D}">
      <dsp:nvSpPr>
        <dsp:cNvPr id="0" name=""/>
        <dsp:cNvSpPr/>
      </dsp:nvSpPr>
      <dsp:spPr>
        <a:xfrm>
          <a:off x="9475008" y="664574"/>
          <a:ext cx="2101432" cy="103305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Data</a:t>
          </a:r>
          <a:endParaRPr lang="en-US" sz="2800" kern="1200" dirty="0"/>
        </a:p>
      </dsp:txBody>
      <dsp:txXfrm>
        <a:off x="9505265" y="694831"/>
        <a:ext cx="2040918" cy="9725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D0794-B355-9146-9DF3-1A424D31562C}" type="datetimeFigureOut">
              <a:rPr lang="en-US" smtClean="0"/>
              <a:t>7/1/2015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F2B71-22B3-F247-B21A-7C7CFAB6F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6437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DE1BD2A-F24E-4ECA-82B3-08C5D5A627D6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95949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77984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97991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17453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00964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27266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82679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38055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95218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47827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119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687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547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7575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3450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0099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0022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1038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430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1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200" y="1644652"/>
            <a:ext cx="9048749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3333"/>
              </a:lnSpc>
              <a:defRPr sz="3467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200" y="3035300"/>
            <a:ext cx="9050867" cy="1101725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sz="24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4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200" y="1644652"/>
            <a:ext cx="9048749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3333"/>
              </a:lnSpc>
              <a:defRPr sz="3467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200" y="3035300"/>
            <a:ext cx="9050867" cy="1101725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sz="24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974BA0-77E3-254B-8610-03F3CFE14EA0}" type="datetime1">
              <a:rPr lang="en-US" smtClean="0"/>
              <a:t>7/1/2015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Footer text: to modify choose ‘Insert’ (or ‘View’ for office 2003 or earlier) then ‘Header and Footer’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177801"/>
            <a:ext cx="9982240" cy="732985"/>
          </a:xfrm>
        </p:spPr>
        <p:txBody>
          <a:bodyPr lIns="0" tIns="0" rIns="0" bIns="0" anchor="b" anchorCtr="0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1" y="959703"/>
            <a:ext cx="9982241" cy="318764"/>
          </a:xfrm>
        </p:spPr>
        <p:txBody>
          <a:bodyPr lIns="0" tIns="0" rIns="0" bIns="0" anchor="b" anchorCtr="0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440267" y="8585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 descr="UT powerpoint sheet small 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524000" cy="68623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7D5293-BDCC-5A47-B4EC-E85BF42AA612}" type="datetime1">
              <a:rPr lang="en-US" smtClean="0"/>
              <a:t>7/1/2015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Footer text: to modify choose ‘Insert’ (or ‘View’ for office 2003 or earlier) then ‘Header and Footer’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177801"/>
            <a:ext cx="9982240" cy="732985"/>
          </a:xfrm>
        </p:spPr>
        <p:txBody>
          <a:bodyPr lIns="0" tIns="0" rIns="0" bIns="0" anchor="b" anchorCtr="0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13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1" y="959703"/>
            <a:ext cx="9982241" cy="318764"/>
          </a:xfrm>
        </p:spPr>
        <p:txBody>
          <a:bodyPr lIns="0" tIns="0" rIns="0" bIns="0" anchor="b" anchorCtr="0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pic>
        <p:nvPicPr>
          <p:cNvPr id="2" name="Picture 1" descr="UT powerpoint sheet small 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400"/>
            <a:ext cx="1485713" cy="6832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3BDA62-0053-504F-AEAA-9ADCEAD8D44B}" type="datetime1">
              <a:rPr lang="en-US" smtClean="0"/>
              <a:t>7/1/2015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Footer text: to modify choose ‘Insert’ (or ‘View’ for office 2003 or earlier) then ‘Header and Footer’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177801"/>
            <a:ext cx="9982240" cy="732985"/>
          </a:xfrm>
        </p:spPr>
        <p:txBody>
          <a:bodyPr lIns="0" tIns="0" rIns="0" bIns="0" anchor="b" anchorCtr="0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11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1" y="973668"/>
            <a:ext cx="9982241" cy="304800"/>
          </a:xfrm>
        </p:spPr>
        <p:txBody>
          <a:bodyPr lIns="0" tIns="0" rIns="0" bIns="0" anchor="b" anchorCtr="0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pic>
        <p:nvPicPr>
          <p:cNvPr id="2" name="Picture 1" descr="UT powerpoint sheet small 3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4"/>
          <a:stretch/>
        </p:blipFill>
        <p:spPr>
          <a:xfrm>
            <a:off x="0" y="0"/>
            <a:ext cx="14986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7BDAB2-0033-7747-8B32-8277501BEACA}" type="datetime1">
              <a:rPr lang="en-US" smtClean="0"/>
              <a:t>7/1/2015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Footer text: to modify choose ‘Insert’ (or ‘View’ for office 2003 or earlier) then ‘Header and Footer’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177801"/>
            <a:ext cx="9982240" cy="732985"/>
          </a:xfrm>
        </p:spPr>
        <p:txBody>
          <a:bodyPr lIns="0" tIns="0" rIns="0" bIns="0" anchor="b" anchorCtr="0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13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1" y="956734"/>
            <a:ext cx="9982241" cy="318764"/>
          </a:xfrm>
        </p:spPr>
        <p:txBody>
          <a:bodyPr lIns="0" tIns="0" rIns="0" bIns="0" anchor="b" anchorCtr="0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pic>
        <p:nvPicPr>
          <p:cNvPr id="7" name="Picture 6" descr="UT powerpoint sheet small 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62489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E32171-DA00-A14C-8FFE-383B5C060270}" type="datetime1">
              <a:rPr lang="en-US" smtClean="0"/>
              <a:t>7/1/2015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Footer text: to modify choose ‘Insert’ (or ‘View’ for office 2003 or earlier) then ‘Header and Footer’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177801"/>
            <a:ext cx="9956800" cy="732985"/>
          </a:xfrm>
        </p:spPr>
        <p:txBody>
          <a:bodyPr lIns="0" tIns="0" rIns="0" bIns="0" anchor="b" anchorCtr="0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10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1" y="990601"/>
            <a:ext cx="9956800" cy="285751"/>
          </a:xfrm>
        </p:spPr>
        <p:txBody>
          <a:bodyPr lIns="0" tIns="0" rIns="0" bIns="0" anchor="b" anchorCtr="0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B7B773-D837-174A-A28B-21000BA58558}" type="datetime1">
              <a:rPr lang="en-US" smtClean="0"/>
              <a:t>7/1/2015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Footer text: to modify choose ‘Insert’ (or ‘View’ for office 2003 or earlier) then ‘Header and Footer’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177801"/>
            <a:ext cx="10058400" cy="732985"/>
          </a:xfrm>
        </p:spPr>
        <p:txBody>
          <a:bodyPr lIns="0" tIns="0" rIns="0" bIns="0" anchor="b" anchorCtr="0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8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1" y="990601"/>
            <a:ext cx="10058400" cy="285751"/>
          </a:xfrm>
        </p:spPr>
        <p:txBody>
          <a:bodyPr lIns="0" tIns="0" rIns="0" bIns="0" anchor="b" anchorCtr="0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798CE2-0DC3-CA46-9665-C1B4BCEFF7F2}" type="datetime1">
              <a:rPr lang="en-US" smtClean="0"/>
              <a:t>7/1/2015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Footer text: to modify choose ‘Insert’ (or ‘View’ for office 2003 or earlier) then ‘Header and Footer’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177801"/>
            <a:ext cx="10058400" cy="732985"/>
          </a:xfrm>
        </p:spPr>
        <p:txBody>
          <a:bodyPr lIns="0" tIns="0" rIns="0" bIns="0" anchor="b" anchorCtr="0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11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1" y="990601"/>
            <a:ext cx="10058400" cy="285751"/>
          </a:xfrm>
        </p:spPr>
        <p:txBody>
          <a:bodyPr lIns="0" tIns="0" rIns="0" bIns="0" anchor="b" anchorCtr="0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81055F-CB14-C94F-84C5-D3C137E33FF7}" type="datetime1">
              <a:rPr lang="en-US" smtClean="0"/>
              <a:t>7/1/2015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Footer text: to modify choose ‘Insert’ (or ‘View’ for office 2003 or earlier) then ‘Header and Footer’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0" y="1643051"/>
            <a:ext cx="12192000" cy="4000528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0" y="177801"/>
            <a:ext cx="10058400" cy="732985"/>
          </a:xfrm>
        </p:spPr>
        <p:txBody>
          <a:bodyPr lIns="0" tIns="0" rIns="0" bIns="0" anchor="b" anchorCtr="0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990601"/>
            <a:ext cx="10058400" cy="285751"/>
          </a:xfrm>
        </p:spPr>
        <p:txBody>
          <a:bodyPr lIns="0" tIns="0" rIns="0" bIns="0" anchor="b" anchorCtr="0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afbeelding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tekst 12"/>
          <p:cNvSpPr>
            <a:spLocks noGrp="1"/>
          </p:cNvSpPr>
          <p:nvPr>
            <p:ph type="body" sz="quarter" idx="16"/>
          </p:nvPr>
        </p:nvSpPr>
        <p:spPr>
          <a:xfrm>
            <a:off x="7213601" y="1667933"/>
            <a:ext cx="4597441" cy="4402667"/>
          </a:xfrm>
        </p:spPr>
        <p:txBody>
          <a:bodyPr/>
          <a:lstStyle>
            <a:lvl1pPr marL="0" indent="0">
              <a:buFontTx/>
              <a:buNone/>
              <a:defRPr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0" y="1662100"/>
            <a:ext cx="7010400" cy="441010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6A7C6E-D0A1-B343-B591-BEF971A17FB1}" type="datetime1">
              <a:rPr lang="en-US" smtClean="0"/>
              <a:t>7/1/2015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Footer text: to modify choose ‘Insert’ (or ‘View’ for office 2003 or earlier) then ‘Header and Footer’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1828800" y="181416"/>
            <a:ext cx="10058400" cy="732985"/>
          </a:xfrm>
        </p:spPr>
        <p:txBody>
          <a:bodyPr lIns="0" tIns="0" rIns="0" bIns="0" anchor="b" anchorCtr="0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1" y="990601"/>
            <a:ext cx="10058400" cy="285751"/>
          </a:xfrm>
        </p:spPr>
        <p:txBody>
          <a:bodyPr lIns="0" tIns="0" rIns="0" bIns="0" anchor="b" anchorCtr="0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AE9673-A97A-594E-A6CA-BA721C1CE06C}" type="datetime1">
              <a:rPr lang="en-US" smtClean="0"/>
              <a:t>7/1/2015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Footer text: to modify choose ‘Insert’ (or ‘View’ for office 2003 or earlier) then ‘Header and Footer’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9" name="Tijdelijke aanduiding voor grafiek 8"/>
          <p:cNvSpPr>
            <a:spLocks noGrp="1"/>
          </p:cNvSpPr>
          <p:nvPr>
            <p:ph type="chart" sz="quarter" idx="14"/>
          </p:nvPr>
        </p:nvSpPr>
        <p:spPr>
          <a:xfrm>
            <a:off x="1828800" y="1641599"/>
            <a:ext cx="10363200" cy="39996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nl-NL" dirty="0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181416"/>
            <a:ext cx="10058400" cy="732985"/>
          </a:xfrm>
        </p:spPr>
        <p:txBody>
          <a:bodyPr lIns="0" tIns="0" rIns="0" bIns="0" anchor="b" anchorCtr="0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14" name="Tijdelijke aanduiding voor tekst 15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990601"/>
            <a:ext cx="10058400" cy="285751"/>
          </a:xfrm>
        </p:spPr>
        <p:txBody>
          <a:bodyPr lIns="0" tIns="0" rIns="0" bIns="0" anchor="b" anchorCtr="0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2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200" y="1644652"/>
            <a:ext cx="9048749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3333"/>
              </a:lnSpc>
              <a:defRPr sz="3467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200" y="3035300"/>
            <a:ext cx="9050867" cy="1101725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sz="24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3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200" y="1644652"/>
            <a:ext cx="9048749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3333"/>
              </a:lnSpc>
              <a:defRPr sz="3467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200" y="3035300"/>
            <a:ext cx="9050867" cy="1101725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sz="24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T_Logo_Black_EN.jp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6172200"/>
            <a:ext cx="3149600" cy="607619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1803400"/>
            <a:ext cx="10012800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de opmaakprofielen van de </a:t>
            </a:r>
            <a:r>
              <a:rPr lang="nl-NL" dirty="0" err="1" smtClean="0"/>
              <a:t>modeltekst</a:t>
            </a:r>
            <a:r>
              <a:rPr lang="nl-NL" dirty="0" smtClean="0"/>
              <a:t>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096502" y="6172200"/>
            <a:ext cx="1248833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2000"/>
              </a:lnSpc>
              <a:defRPr sz="1333"/>
            </a:lvl1pPr>
          </a:lstStyle>
          <a:p>
            <a:fld id="{FC12151D-39B0-8444-8B12-B052E4EA9241}" type="datetime1">
              <a:rPr lang="en-US" smtClean="0"/>
              <a:t>7/1/2015</a:t>
            </a:fld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20167" y="6172200"/>
            <a:ext cx="5376333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2000"/>
              </a:lnSpc>
              <a:defRPr sz="1333"/>
            </a:lvl1pPr>
          </a:lstStyle>
          <a:p>
            <a:r>
              <a:rPr lang="nl-NL" dirty="0" err="1" smtClean="0"/>
              <a:t>Footer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r>
              <a:rPr lang="nl-NL" dirty="0" smtClean="0"/>
              <a:t>: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modify</a:t>
            </a:r>
            <a:r>
              <a:rPr lang="nl-NL" dirty="0" smtClean="0"/>
              <a:t> </a:t>
            </a:r>
            <a:r>
              <a:rPr lang="nl-NL" dirty="0" err="1" smtClean="0"/>
              <a:t>choose</a:t>
            </a:r>
            <a:r>
              <a:rPr lang="nl-NL" dirty="0" smtClean="0"/>
              <a:t> ‘</a:t>
            </a:r>
            <a:r>
              <a:rPr lang="nl-NL" dirty="0" err="1" smtClean="0"/>
              <a:t>Insert</a:t>
            </a:r>
            <a:r>
              <a:rPr lang="nl-NL" dirty="0" smtClean="0"/>
              <a:t>’ (or ‘View’ </a:t>
            </a:r>
            <a:r>
              <a:rPr lang="nl-NL" dirty="0" err="1" smtClean="0"/>
              <a:t>for</a:t>
            </a:r>
            <a:r>
              <a:rPr lang="nl-NL" dirty="0" smtClean="0"/>
              <a:t> office 2003 or </a:t>
            </a:r>
            <a:r>
              <a:rPr lang="nl-NL" dirty="0" err="1" smtClean="0"/>
              <a:t>earlier</a:t>
            </a:r>
            <a:r>
              <a:rPr lang="nl-NL" dirty="0" smtClean="0"/>
              <a:t>) </a:t>
            </a:r>
            <a:r>
              <a:rPr lang="nl-NL" dirty="0" err="1" smtClean="0"/>
              <a:t>then</a:t>
            </a:r>
            <a:r>
              <a:rPr lang="nl-NL" dirty="0" smtClean="0"/>
              <a:t> ‘Header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Footer</a:t>
            </a:r>
            <a:r>
              <a:rPr lang="nl-NL" dirty="0" smtClean="0"/>
              <a:t>’</a:t>
            </a:r>
            <a:endParaRPr lang="nl-NL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45334" y="6170083"/>
            <a:ext cx="499533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2000"/>
              </a:lnSpc>
              <a:defRPr sz="1333"/>
            </a:lvl1pPr>
          </a:lstStyle>
          <a:p>
            <a:fld id="{D818A380-CEF3-4FA4-B905-6E6A3B62A7C3}" type="slidenum">
              <a:rPr lang="nl-NL"/>
              <a:pPr/>
              <a:t>‹#›</a:t>
            </a:fld>
            <a:endParaRPr lang="nl-NL" dirty="0"/>
          </a:p>
        </p:txBody>
      </p:sp>
      <p:cxnSp>
        <p:nvCxnSpPr>
          <p:cNvPr id="10" name="Rechte verbindingslijn 9"/>
          <p:cNvCxnSpPr/>
          <p:nvPr/>
        </p:nvCxnSpPr>
        <p:spPr>
          <a:xfrm>
            <a:off x="1828800" y="1397000"/>
            <a:ext cx="1037448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7" r:id="rId3"/>
    <p:sldLayoutId id="2147483666" r:id="rId4"/>
    <p:sldLayoutId id="2147483660" r:id="rId5"/>
    <p:sldLayoutId id="2147483665" r:id="rId6"/>
    <p:sldLayoutId id="2147483661" r:id="rId7"/>
    <p:sldLayoutId id="2147483662" r:id="rId8"/>
    <p:sldLayoutId id="2147483663" r:id="rId9"/>
    <p:sldLayoutId id="2147483664" r:id="rId10"/>
    <p:sldLayoutId id="2147483655" r:id="rId11"/>
    <p:sldLayoutId id="2147483656" r:id="rId12"/>
    <p:sldLayoutId id="2147483657" r:id="rId13"/>
    <p:sldLayoutId id="2147483658" r:id="rId14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333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33" b="1">
          <a:solidFill>
            <a:schemeClr val="tx2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33" b="1">
          <a:solidFill>
            <a:schemeClr val="tx2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33" b="1">
          <a:solidFill>
            <a:schemeClr val="tx2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33" b="1">
          <a:solidFill>
            <a:schemeClr val="tx2"/>
          </a:solidFill>
          <a:latin typeface="Arial Narrow" pitchFamily="34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3333" b="1">
          <a:solidFill>
            <a:schemeClr val="tx2"/>
          </a:solidFill>
          <a:latin typeface="Arial Narrow" pitchFamily="34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3333" b="1">
          <a:solidFill>
            <a:schemeClr val="tx2"/>
          </a:solidFill>
          <a:latin typeface="Arial Narrow" pitchFamily="34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3333" b="1">
          <a:solidFill>
            <a:schemeClr val="tx2"/>
          </a:solidFill>
          <a:latin typeface="Arial Narrow" pitchFamily="34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3333" b="1">
          <a:solidFill>
            <a:schemeClr val="tx2"/>
          </a:solidFill>
          <a:latin typeface="Arial Narrow" pitchFamily="34" charset="0"/>
        </a:defRPr>
      </a:lvl9pPr>
    </p:titleStyle>
    <p:bodyStyle>
      <a:lvl1pPr marL="340775" indent="-340775" algn="l" defTabSz="317492" rtl="0" eaLnBrk="1" fontAlgn="base" hangingPunct="1">
        <a:lnSpc>
          <a:spcPts val="3333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17533" indent="-374641" algn="l" defTabSz="317492" rtl="0" eaLnBrk="1" fontAlgn="base" hangingPunct="1">
        <a:lnSpc>
          <a:spcPts val="3333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068891" indent="-317492" algn="l" defTabSz="317492" rtl="0" eaLnBrk="1" fontAlgn="base" hangingPunct="1">
        <a:lnSpc>
          <a:spcPts val="3333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437181" indent="-334425" algn="l" defTabSz="317492" rtl="0" eaLnBrk="1" fontAlgn="base" hangingPunct="1">
        <a:lnSpc>
          <a:spcPts val="3333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4pPr>
      <a:lvl5pPr marL="1792773" indent="-340775" algn="l" defTabSz="317492" rtl="0" eaLnBrk="1" fontAlgn="base" hangingPunct="1">
        <a:lnSpc>
          <a:spcPts val="3333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5pPr>
      <a:lvl6pPr marL="2402357" indent="-340775" algn="l" defTabSz="317492" rtl="0" eaLnBrk="1" fontAlgn="base" hangingPunct="1">
        <a:lnSpc>
          <a:spcPts val="3333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267">
          <a:solidFill>
            <a:schemeClr val="tx1"/>
          </a:solidFill>
          <a:latin typeface="+mn-lt"/>
        </a:defRPr>
      </a:lvl6pPr>
      <a:lvl7pPr marL="3011942" indent="-340775" algn="l" defTabSz="317492" rtl="0" eaLnBrk="1" fontAlgn="base" hangingPunct="1">
        <a:lnSpc>
          <a:spcPts val="3333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267">
          <a:solidFill>
            <a:schemeClr val="tx1"/>
          </a:solidFill>
          <a:latin typeface="+mn-lt"/>
        </a:defRPr>
      </a:lvl7pPr>
      <a:lvl8pPr marL="3621527" indent="-340775" algn="l" defTabSz="317492" rtl="0" eaLnBrk="1" fontAlgn="base" hangingPunct="1">
        <a:lnSpc>
          <a:spcPts val="3333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267">
          <a:solidFill>
            <a:schemeClr val="tx1"/>
          </a:solidFill>
          <a:latin typeface="+mn-lt"/>
        </a:defRPr>
      </a:lvl8pPr>
      <a:lvl9pPr marL="4231112" indent="-340775" algn="l" defTabSz="317492" rtl="0" eaLnBrk="1" fontAlgn="base" hangingPunct="1">
        <a:lnSpc>
          <a:spcPts val="3333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267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numCol="3"/>
          <a:lstStyle/>
          <a:p>
            <a:r>
              <a:rPr lang="en-US" sz="1800" dirty="0"/>
              <a:t>Population</a:t>
            </a:r>
          </a:p>
          <a:p>
            <a:r>
              <a:rPr lang="en-US" sz="1800" dirty="0"/>
              <a:t>Sampling frame</a:t>
            </a:r>
          </a:p>
          <a:p>
            <a:endParaRPr lang="en-US" sz="1800" dirty="0"/>
          </a:p>
          <a:p>
            <a:r>
              <a:rPr lang="en-US" sz="1800" dirty="0"/>
              <a:t>Nonprobability sampling</a:t>
            </a:r>
          </a:p>
          <a:p>
            <a:r>
              <a:rPr lang="en-US" sz="1800" dirty="0"/>
              <a:t>Convenience sample</a:t>
            </a:r>
          </a:p>
          <a:p>
            <a:r>
              <a:rPr lang="en-US" sz="1800" dirty="0"/>
              <a:t>Purposive (judgmental) sampling</a:t>
            </a:r>
          </a:p>
          <a:p>
            <a:r>
              <a:rPr lang="en-US" sz="1800" dirty="0"/>
              <a:t>Snowball sampling</a:t>
            </a:r>
          </a:p>
          <a:p>
            <a:r>
              <a:rPr lang="en-US" sz="1800" dirty="0"/>
              <a:t>Quota sampling</a:t>
            </a:r>
          </a:p>
          <a:p>
            <a:endParaRPr lang="en-US" sz="1800" dirty="0"/>
          </a:p>
          <a:p>
            <a:r>
              <a:rPr lang="en-US" sz="1800" dirty="0"/>
              <a:t>Probability sampling</a:t>
            </a:r>
          </a:p>
          <a:p>
            <a:r>
              <a:rPr lang="en-US" sz="1800" dirty="0"/>
              <a:t>Simple random sampling</a:t>
            </a:r>
          </a:p>
          <a:p>
            <a:r>
              <a:rPr lang="en-US" sz="1800" dirty="0"/>
              <a:t>Cluster sampling</a:t>
            </a:r>
          </a:p>
          <a:p>
            <a:r>
              <a:rPr lang="en-US" sz="1800" dirty="0"/>
              <a:t>Stratified sampling</a:t>
            </a:r>
          </a:p>
          <a:p>
            <a:endParaRPr lang="en-US" sz="1800" dirty="0"/>
          </a:p>
          <a:p>
            <a:r>
              <a:rPr lang="en-US" sz="1800" dirty="0"/>
              <a:t>Weighting</a:t>
            </a:r>
          </a:p>
          <a:p>
            <a:endParaRPr lang="en-US" sz="1800" dirty="0"/>
          </a:p>
          <a:p>
            <a:r>
              <a:rPr lang="en-US" sz="1800" dirty="0"/>
              <a:t>Representativeness</a:t>
            </a:r>
          </a:p>
          <a:p>
            <a:r>
              <a:rPr lang="en-US" sz="1800" dirty="0"/>
              <a:t>Sampling error</a:t>
            </a:r>
          </a:p>
          <a:p>
            <a:r>
              <a:rPr lang="en-US" sz="1800" dirty="0"/>
              <a:t>Sampling bias</a:t>
            </a:r>
          </a:p>
          <a:p>
            <a:endParaRPr lang="en-US" sz="1800" dirty="0"/>
          </a:p>
          <a:p>
            <a:r>
              <a:rPr lang="en-US" sz="1800" dirty="0"/>
              <a:t>(Item) Non-response</a:t>
            </a:r>
          </a:p>
          <a:p>
            <a:r>
              <a:rPr lang="en-US" sz="1800" dirty="0"/>
              <a:t>Response rate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32171-DA00-A14C-8FFE-383B5C060270}" type="datetime1">
              <a:rPr lang="en-US" smtClean="0"/>
              <a:t>7/1/2015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Footer text: to modify choose ‘Insert’ (or ‘View’ for office 2003 or earlier) then ‘Header and Footer’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nl-NL" smtClean="0"/>
              <a:pPr/>
              <a:t>1</a:t>
            </a:fld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828800" y="638615"/>
            <a:ext cx="9956800" cy="732985"/>
          </a:xfrm>
        </p:spPr>
        <p:txBody>
          <a:bodyPr/>
          <a:lstStyle/>
          <a:p>
            <a:r>
              <a:rPr lang="en-US" dirty="0" smtClean="0"/>
              <a:t>Concepts to be included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92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type="body" sz="quarter" idx="16"/>
          </p:nvPr>
        </p:nvSpPr>
        <p:spPr>
          <a:xfrm>
            <a:off x="3886200" y="2233024"/>
            <a:ext cx="2095500" cy="476249"/>
          </a:xfrm>
        </p:spPr>
        <p:txBody>
          <a:bodyPr/>
          <a:lstStyle/>
          <a:p>
            <a:pPr marL="0" indent="0" algn="ctr">
              <a:buNone/>
            </a:pPr>
            <a:r>
              <a:rPr lang="nl-NL" sz="2800" dirty="0" smtClean="0"/>
              <a:t>“sampling”</a:t>
            </a:r>
            <a:endParaRPr lang="nl-NL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45334" y="5678956"/>
            <a:ext cx="499533" cy="476251"/>
          </a:xfrm>
        </p:spPr>
        <p:txBody>
          <a:bodyPr/>
          <a:lstStyle/>
          <a:p>
            <a:fld id="{13C9CC7F-86E1-48DE-82DC-E9AC50D04532}" type="slidenum">
              <a:rPr lang="nl-NL" smtClean="0"/>
              <a:pPr/>
              <a:t>10</a:t>
            </a:fld>
            <a:endParaRPr lang="nl-NL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86539720"/>
              </p:ext>
            </p:extLst>
          </p:nvPr>
        </p:nvGraphicFramePr>
        <p:xfrm>
          <a:off x="304800" y="2480673"/>
          <a:ext cx="11582400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6" name="Straight Arrow Connector 15"/>
          <p:cNvCxnSpPr/>
          <p:nvPr/>
        </p:nvCxnSpPr>
        <p:spPr>
          <a:xfrm>
            <a:off x="4909887" y="2785473"/>
            <a:ext cx="0" cy="685800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1828800" y="685800"/>
            <a:ext cx="10058400" cy="732985"/>
          </a:xfrm>
        </p:spPr>
        <p:txBody>
          <a:bodyPr/>
          <a:lstStyle/>
          <a:p>
            <a:r>
              <a:rPr lang="en-US" dirty="0" smtClean="0"/>
              <a:t>Focus on </a:t>
            </a:r>
            <a:r>
              <a:rPr lang="en-US" dirty="0" smtClean="0"/>
              <a:t>(distortions in</a:t>
            </a:r>
            <a:r>
              <a:rPr lang="en-US" dirty="0" smtClean="0"/>
              <a:t>) sampling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4909887" y="3772964"/>
            <a:ext cx="1" cy="1371212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Content Placeholder 1"/>
          <p:cNvSpPr>
            <a:spLocks noGrp="1"/>
          </p:cNvSpPr>
          <p:nvPr>
            <p:ph type="body" sz="quarter" idx="16"/>
          </p:nvPr>
        </p:nvSpPr>
        <p:spPr>
          <a:xfrm>
            <a:off x="2892182" y="5029200"/>
            <a:ext cx="4083537" cy="948715"/>
          </a:xfrm>
        </p:spPr>
        <p:txBody>
          <a:bodyPr/>
          <a:lstStyle/>
          <a:p>
            <a:pPr marL="0" indent="0" algn="ctr">
              <a:buNone/>
            </a:pPr>
            <a:r>
              <a:rPr lang="nl-NL" sz="2800" dirty="0" smtClean="0"/>
              <a:t>Sampling error &amp; bias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37676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800" dirty="0"/>
              <a:t>Is the chance </a:t>
            </a:r>
            <a:r>
              <a:rPr lang="nl-NL" sz="2800" dirty="0" err="1" smtClean="0"/>
              <a:t>that</a:t>
            </a:r>
            <a:r>
              <a:rPr lang="nl-NL" sz="2800" dirty="0" smtClean="0"/>
              <a:t> a </a:t>
            </a:r>
            <a:r>
              <a:rPr lang="nl-NL" sz="2800" dirty="0" err="1" smtClean="0"/>
              <a:t>specific</a:t>
            </a:r>
            <a:r>
              <a:rPr lang="nl-NL" sz="2800" dirty="0" smtClean="0"/>
              <a:t> </a:t>
            </a:r>
            <a:r>
              <a:rPr lang="nl-NL" sz="2800" dirty="0" smtClean="0"/>
              <a:t>unit </a:t>
            </a:r>
            <a:r>
              <a:rPr lang="nl-NL" sz="2800" dirty="0" err="1" smtClean="0"/>
              <a:t>from</a:t>
            </a:r>
            <a:r>
              <a:rPr lang="nl-NL" sz="2800" dirty="0" smtClean="0"/>
              <a:t> the sampling frame </a:t>
            </a:r>
            <a:r>
              <a:rPr lang="nl-NL" sz="2800" dirty="0"/>
              <a:t>is included in the </a:t>
            </a:r>
            <a:r>
              <a:rPr lang="nl-NL" sz="2800" dirty="0" err="1" smtClean="0"/>
              <a:t>study</a:t>
            </a:r>
            <a:r>
              <a:rPr lang="nl-NL" sz="2800" dirty="0" smtClean="0"/>
              <a:t>, </a:t>
            </a:r>
            <a:r>
              <a:rPr lang="nl-NL" sz="2800" dirty="0" err="1"/>
              <a:t>known</a:t>
            </a:r>
            <a:r>
              <a:rPr lang="nl-NL" sz="2800" dirty="0" smtClean="0"/>
              <a:t>?</a:t>
            </a:r>
            <a:endParaRPr lang="nl-NL" sz="2800" dirty="0"/>
          </a:p>
          <a:p>
            <a:endParaRPr lang="nl-NL" sz="2800" dirty="0"/>
          </a:p>
          <a:p>
            <a:r>
              <a:rPr lang="nl-NL" sz="2800" dirty="0"/>
              <a:t>No: Non-probability </a:t>
            </a:r>
            <a:r>
              <a:rPr lang="nl-NL" sz="2800" dirty="0" smtClean="0"/>
              <a:t>sampling</a:t>
            </a:r>
          </a:p>
          <a:p>
            <a:r>
              <a:rPr lang="nl-NL" sz="2800" dirty="0" smtClean="0"/>
              <a:t>Yes</a:t>
            </a:r>
            <a:r>
              <a:rPr lang="nl-NL" sz="2800" dirty="0"/>
              <a:t>: Probability sampling</a:t>
            </a:r>
          </a:p>
          <a:p>
            <a:endParaRPr lang="nl-NL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nl-NL" smtClean="0"/>
              <a:pPr/>
              <a:t>11</a:t>
            </a:fld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828800" y="685800"/>
            <a:ext cx="9982240" cy="732985"/>
          </a:xfrm>
        </p:spPr>
        <p:txBody>
          <a:bodyPr/>
          <a:lstStyle/>
          <a:p>
            <a:r>
              <a:rPr lang="en-US" dirty="0" smtClean="0"/>
              <a:t>Sampling 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51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1450" indent="-571500"/>
            <a:r>
              <a:rPr lang="nl-NL" sz="2800" dirty="0"/>
              <a:t>Convenience</a:t>
            </a:r>
          </a:p>
          <a:p>
            <a:pPr marL="171450" indent="-571500"/>
            <a:r>
              <a:rPr lang="nl-NL" sz="2800" dirty="0"/>
              <a:t>Purposive</a:t>
            </a:r>
          </a:p>
          <a:p>
            <a:pPr marL="171450" indent="-571500"/>
            <a:r>
              <a:rPr lang="nl-NL" sz="2800" dirty="0"/>
              <a:t>Snowball sampling</a:t>
            </a:r>
          </a:p>
          <a:p>
            <a:pPr marL="171450" indent="-571500"/>
            <a:r>
              <a:rPr lang="nl-NL" sz="2800" dirty="0"/>
              <a:t>Quota</a:t>
            </a:r>
          </a:p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r>
              <a:rPr lang="nl-NL" sz="2800" dirty="0" err="1" smtClean="0"/>
              <a:t>Example</a:t>
            </a:r>
            <a:r>
              <a:rPr lang="nl-NL" sz="2800" dirty="0"/>
              <a:t>: </a:t>
            </a:r>
            <a:r>
              <a:rPr lang="nl-NL" sz="2800" dirty="0" err="1"/>
              <a:t>opt</a:t>
            </a:r>
            <a:r>
              <a:rPr lang="nl-NL" sz="2800" dirty="0"/>
              <a:t>-in </a:t>
            </a:r>
            <a:r>
              <a:rPr lang="nl-NL" sz="2800" dirty="0" smtClean="0"/>
              <a:t>survey of </a:t>
            </a:r>
            <a:r>
              <a:rPr lang="nl-NL" sz="2800" dirty="0" err="1" smtClean="0"/>
              <a:t>some</a:t>
            </a:r>
            <a:r>
              <a:rPr lang="nl-NL" sz="2800" dirty="0" smtClean="0"/>
              <a:t> </a:t>
            </a:r>
            <a:r>
              <a:rPr lang="nl-NL" sz="2800" dirty="0" err="1" smtClean="0"/>
              <a:t>newspaper</a:t>
            </a:r>
            <a:endParaRPr lang="nl-NL" sz="2800" dirty="0"/>
          </a:p>
          <a:p>
            <a:pPr marL="0" indent="0">
              <a:buNone/>
            </a:pPr>
            <a:r>
              <a:rPr lang="nl-NL" sz="2800" dirty="0"/>
              <a:t>Selected units do NOT neccessarily reflect the population. The sample </a:t>
            </a:r>
            <a:r>
              <a:rPr lang="nl-NL" sz="2800" dirty="0" smtClean="0"/>
              <a:t>is </a:t>
            </a:r>
            <a:r>
              <a:rPr lang="nl-NL" sz="2800" dirty="0" err="1" smtClean="0"/>
              <a:t>probably</a:t>
            </a:r>
            <a:r>
              <a:rPr lang="nl-NL" sz="2800" dirty="0" smtClean="0"/>
              <a:t> ‘</a:t>
            </a:r>
            <a:r>
              <a:rPr lang="nl-NL" sz="2800" dirty="0" err="1" smtClean="0"/>
              <a:t>biased</a:t>
            </a:r>
            <a:r>
              <a:rPr lang="nl-NL" sz="2800" dirty="0" smtClean="0"/>
              <a:t>’.</a:t>
            </a:r>
            <a:endParaRPr lang="nl-NL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nl-NL" smtClean="0"/>
              <a:pPr/>
              <a:t>12</a:t>
            </a:fld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828800" y="685800"/>
            <a:ext cx="9982240" cy="732985"/>
          </a:xfrm>
        </p:spPr>
        <p:txBody>
          <a:bodyPr/>
          <a:lstStyle/>
          <a:p>
            <a:r>
              <a:rPr lang="nl-NL" dirty="0"/>
              <a:t>Non-probability sampling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93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 smtClean="0"/>
              <a:t>Simple</a:t>
            </a:r>
          </a:p>
          <a:p>
            <a:r>
              <a:rPr lang="nl-NL" sz="2800" dirty="0" err="1" smtClean="0"/>
              <a:t>Stratified</a:t>
            </a:r>
            <a:endParaRPr lang="nl-NL" sz="2800" dirty="0" smtClean="0"/>
          </a:p>
          <a:p>
            <a:r>
              <a:rPr lang="nl-NL" sz="2800" dirty="0" smtClean="0"/>
              <a:t>(</a:t>
            </a:r>
            <a:r>
              <a:rPr lang="nl-NL" sz="2800" dirty="0"/>
              <a:t>multi-stage) cluster </a:t>
            </a:r>
            <a:r>
              <a:rPr lang="nl-NL" sz="2800" dirty="0" smtClean="0"/>
              <a:t>sampling</a:t>
            </a:r>
          </a:p>
          <a:p>
            <a:endParaRPr lang="nl-NL" sz="2800" dirty="0"/>
          </a:p>
          <a:p>
            <a:pPr marL="0" indent="0">
              <a:buNone/>
            </a:pPr>
            <a:r>
              <a:rPr lang="nl-NL" sz="2800" dirty="0" err="1"/>
              <a:t>Example</a:t>
            </a:r>
            <a:r>
              <a:rPr lang="nl-NL" sz="2800" dirty="0"/>
              <a:t>: </a:t>
            </a:r>
            <a:endParaRPr lang="nl-NL" sz="2800" dirty="0" smtClean="0"/>
          </a:p>
          <a:p>
            <a:pPr marL="0" indent="0">
              <a:buNone/>
            </a:pPr>
            <a:r>
              <a:rPr lang="nl-NL" sz="2800" dirty="0"/>
              <a:t>S</a:t>
            </a:r>
            <a:r>
              <a:rPr lang="nl-NL" sz="2800" dirty="0" smtClean="0"/>
              <a:t>imple </a:t>
            </a:r>
            <a:r>
              <a:rPr lang="nl-NL" sz="2800" dirty="0" smtClean="0"/>
              <a:t>random sample </a:t>
            </a:r>
            <a:r>
              <a:rPr lang="nl-NL" sz="2800" dirty="0" err="1" smtClean="0"/>
              <a:t>from</a:t>
            </a:r>
            <a:r>
              <a:rPr lang="nl-NL" sz="2800" dirty="0" smtClean="0"/>
              <a:t> the </a:t>
            </a:r>
            <a:r>
              <a:rPr lang="nl-NL" sz="2800" dirty="0" err="1" smtClean="0"/>
              <a:t>population</a:t>
            </a:r>
            <a:r>
              <a:rPr lang="nl-NL" sz="2800" dirty="0" smtClean="0"/>
              <a:t> </a:t>
            </a:r>
            <a:r>
              <a:rPr lang="nl-NL" sz="2800" dirty="0" err="1" smtClean="0"/>
              <a:t>registery</a:t>
            </a:r>
            <a:r>
              <a:rPr lang="nl-NL" sz="2800" dirty="0" smtClean="0"/>
              <a:t>.</a:t>
            </a:r>
            <a:endParaRPr lang="nl-NL" sz="2800" dirty="0"/>
          </a:p>
          <a:p>
            <a:pPr marL="0" indent="0">
              <a:buNone/>
            </a:pPr>
            <a:r>
              <a:rPr lang="nl-NL" sz="2800" dirty="0" err="1"/>
              <a:t>Selected</a:t>
            </a:r>
            <a:r>
              <a:rPr lang="nl-NL" sz="2800" dirty="0"/>
              <a:t> units </a:t>
            </a:r>
            <a:r>
              <a:rPr lang="nl-NL" sz="2800" dirty="0" err="1" smtClean="0"/>
              <a:t>reflect</a:t>
            </a:r>
            <a:r>
              <a:rPr lang="nl-NL" sz="2800" dirty="0" smtClean="0"/>
              <a:t> </a:t>
            </a:r>
            <a:r>
              <a:rPr lang="nl-NL" sz="2800" dirty="0"/>
              <a:t>the </a:t>
            </a:r>
            <a:r>
              <a:rPr lang="nl-NL" sz="2800" dirty="0" err="1"/>
              <a:t>population</a:t>
            </a:r>
            <a:r>
              <a:rPr lang="nl-NL" sz="2800" dirty="0"/>
              <a:t>. </a:t>
            </a:r>
          </a:p>
          <a:p>
            <a:pPr marL="0" indent="0">
              <a:buNone/>
            </a:pPr>
            <a:endParaRPr lang="nl-NL" sz="2800" dirty="0"/>
          </a:p>
          <a:p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nl-NL" smtClean="0"/>
              <a:pPr/>
              <a:t>13</a:t>
            </a:fld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828800" y="685800"/>
            <a:ext cx="9982240" cy="732985"/>
          </a:xfrm>
        </p:spPr>
        <p:txBody>
          <a:bodyPr/>
          <a:lstStyle/>
          <a:p>
            <a:r>
              <a:rPr lang="en-US" dirty="0" smtClean="0"/>
              <a:t>Probability sampling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24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800" dirty="0"/>
              <a:t>We always make sampling </a:t>
            </a:r>
            <a:r>
              <a:rPr lang="nl-NL" sz="2800" dirty="0" err="1" smtClean="0"/>
              <a:t>mistakes</a:t>
            </a:r>
            <a:r>
              <a:rPr lang="nl-NL" sz="2800" dirty="0" smtClean="0"/>
              <a:t>.</a:t>
            </a:r>
            <a:endParaRPr lang="nl-NL" sz="2800" dirty="0"/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r>
              <a:rPr lang="nl-NL" sz="2800" dirty="0" err="1"/>
              <a:t>Two</a:t>
            </a:r>
            <a:r>
              <a:rPr lang="nl-NL" sz="2800" dirty="0"/>
              <a:t> </a:t>
            </a:r>
            <a:r>
              <a:rPr lang="nl-NL" sz="2800" dirty="0" smtClean="0"/>
              <a:t>types of </a:t>
            </a:r>
            <a:r>
              <a:rPr lang="nl-NL" sz="2800" dirty="0" err="1" smtClean="0"/>
              <a:t>mistakes</a:t>
            </a:r>
            <a:r>
              <a:rPr lang="nl-NL" sz="2800" dirty="0" smtClean="0"/>
              <a:t>:</a:t>
            </a:r>
            <a:endParaRPr lang="nl-NL" sz="2800" dirty="0"/>
          </a:p>
          <a:p>
            <a:pPr lvl="1"/>
            <a:r>
              <a:rPr lang="nl-NL" sz="2800" dirty="0"/>
              <a:t>Sampling </a:t>
            </a:r>
            <a:r>
              <a:rPr lang="nl-NL" sz="2800" dirty="0" smtClean="0"/>
              <a:t>bias (sampling </a:t>
            </a:r>
            <a:r>
              <a:rPr lang="nl-NL" sz="2800" i="1" dirty="0" err="1" smtClean="0"/>
              <a:t>invalidity</a:t>
            </a:r>
            <a:r>
              <a:rPr lang="nl-NL" sz="2800" dirty="0" smtClean="0"/>
              <a:t>)</a:t>
            </a:r>
            <a:endParaRPr lang="nl-NL" sz="2800" dirty="0"/>
          </a:p>
          <a:p>
            <a:pPr lvl="1"/>
            <a:r>
              <a:rPr lang="nl-NL" sz="2800" dirty="0"/>
              <a:t>Sampling </a:t>
            </a:r>
            <a:r>
              <a:rPr lang="nl-NL" sz="2800" dirty="0" smtClean="0"/>
              <a:t>error (sampling </a:t>
            </a:r>
            <a:r>
              <a:rPr lang="nl-NL" sz="2800" i="1" dirty="0" err="1" smtClean="0"/>
              <a:t>unreliability</a:t>
            </a:r>
            <a:r>
              <a:rPr lang="nl-NL" sz="2800" i="1" dirty="0" smtClean="0"/>
              <a:t>)</a:t>
            </a:r>
            <a:endParaRPr lang="nl-NL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nl-NL" smtClean="0"/>
              <a:pPr/>
              <a:t>14</a:t>
            </a:fld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828800" y="685800"/>
            <a:ext cx="9982240" cy="732985"/>
          </a:xfrm>
        </p:spPr>
        <p:txBody>
          <a:bodyPr/>
          <a:lstStyle/>
          <a:p>
            <a:r>
              <a:rPr lang="en-US" dirty="0"/>
              <a:t>Assessing sampling</a:t>
            </a:r>
          </a:p>
        </p:txBody>
      </p:sp>
    </p:spTree>
    <p:extLst>
      <p:ext uri="{BB962C8B-B14F-4D97-AF65-F5344CB8AC3E}">
        <p14:creationId xmlns:p14="http://schemas.microsoft.com/office/powerpoint/2010/main" val="316449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28800" y="1803400"/>
            <a:ext cx="10012800" cy="4064000"/>
          </a:xfrm>
        </p:spPr>
        <p:txBody>
          <a:bodyPr/>
          <a:lstStyle/>
          <a:p>
            <a:pPr marL="0" indent="0">
              <a:buNone/>
            </a:pPr>
            <a:r>
              <a:rPr lang="nl-NL" sz="2800" dirty="0" smtClean="0"/>
              <a:t>Bias: </a:t>
            </a:r>
            <a:r>
              <a:rPr lang="nl-NL" sz="2800" dirty="0" err="1" smtClean="0"/>
              <a:t>not</a:t>
            </a:r>
            <a:r>
              <a:rPr lang="nl-NL" sz="2800" dirty="0" smtClean="0"/>
              <a:t> </a:t>
            </a:r>
            <a:r>
              <a:rPr lang="nl-NL" sz="2800" dirty="0"/>
              <a:t>being typical for the </a:t>
            </a:r>
            <a:r>
              <a:rPr lang="nl-NL" sz="2800" dirty="0" err="1" smtClean="0"/>
              <a:t>population</a:t>
            </a:r>
            <a:r>
              <a:rPr lang="nl-NL" sz="2800" dirty="0" smtClean="0"/>
              <a:t>. </a:t>
            </a:r>
            <a:r>
              <a:rPr lang="nl-NL" sz="2800" dirty="0" err="1" smtClean="0"/>
              <a:t>Studying</a:t>
            </a:r>
            <a:r>
              <a:rPr lang="nl-NL" sz="2800" dirty="0" smtClean="0"/>
              <a:t> </a:t>
            </a:r>
            <a:r>
              <a:rPr lang="nl-NL" sz="2800" dirty="0"/>
              <a:t>the wrong group of people.</a:t>
            </a:r>
          </a:p>
          <a:p>
            <a:endParaRPr lang="nl-NL" sz="2800" dirty="0"/>
          </a:p>
          <a:p>
            <a:pPr marL="0" indent="0">
              <a:buNone/>
            </a:pPr>
            <a:r>
              <a:rPr lang="nl-NL" sz="2800" dirty="0"/>
              <a:t>Example:</a:t>
            </a:r>
          </a:p>
          <a:p>
            <a:pPr marL="0" indent="0">
              <a:buNone/>
            </a:pPr>
            <a:r>
              <a:rPr lang="nl-NL" sz="2800" dirty="0"/>
              <a:t>‘how many people in the Netherlands </a:t>
            </a:r>
          </a:p>
          <a:p>
            <a:pPr marL="0" indent="0">
              <a:buNone/>
            </a:pPr>
            <a:r>
              <a:rPr lang="nl-NL" sz="2800" dirty="0"/>
              <a:t>currently support the EU?’ </a:t>
            </a:r>
          </a:p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r>
              <a:rPr lang="nl-NL" sz="2800" dirty="0" smtClean="0"/>
              <a:t>Using </a:t>
            </a:r>
            <a:r>
              <a:rPr lang="nl-NL" sz="2800" dirty="0" err="1" smtClean="0"/>
              <a:t>snowball</a:t>
            </a:r>
            <a:r>
              <a:rPr lang="nl-NL" sz="2800" dirty="0" smtClean="0"/>
              <a:t> sampling.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nl-NL" smtClean="0"/>
              <a:pPr/>
              <a:t>15</a:t>
            </a:fld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828800" y="685800"/>
            <a:ext cx="9982240" cy="732985"/>
          </a:xfrm>
        </p:spPr>
        <p:txBody>
          <a:bodyPr/>
          <a:lstStyle/>
          <a:p>
            <a:r>
              <a:rPr lang="en-US" dirty="0"/>
              <a:t>Sampling bias</a:t>
            </a:r>
          </a:p>
        </p:txBody>
      </p:sp>
      <p:pic>
        <p:nvPicPr>
          <p:cNvPr id="7" name="Picture 6" descr="C:\Users\LuttikhuisMG\AppData\Local\Microsoft\Windows\Temporary Internet Files\Content.IE5\VLWOLDHH\europe-155191_128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574" y="4343400"/>
            <a:ext cx="2750771" cy="182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93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28800" y="1803400"/>
            <a:ext cx="10012800" cy="4064000"/>
          </a:xfrm>
        </p:spPr>
        <p:txBody>
          <a:bodyPr/>
          <a:lstStyle/>
          <a:p>
            <a:pPr marL="0" indent="0">
              <a:buNone/>
            </a:pPr>
            <a:r>
              <a:rPr lang="nl-NL" sz="2800" dirty="0"/>
              <a:t>Sampling error is a consequence of </a:t>
            </a:r>
            <a:r>
              <a:rPr lang="nl-NL" sz="2800" b="1" dirty="0"/>
              <a:t>sample size </a:t>
            </a:r>
            <a:r>
              <a:rPr lang="nl-NL" sz="2800" dirty="0"/>
              <a:t>and characteristics of the population.</a:t>
            </a:r>
          </a:p>
          <a:p>
            <a:endParaRPr lang="nl-NL" sz="2800" dirty="0"/>
          </a:p>
          <a:p>
            <a:pPr marL="0" indent="0">
              <a:buNone/>
            </a:pPr>
            <a:r>
              <a:rPr lang="nl-NL" sz="2800" dirty="0"/>
              <a:t>Example:</a:t>
            </a:r>
          </a:p>
          <a:p>
            <a:pPr marL="0" indent="0">
              <a:buNone/>
            </a:pPr>
            <a:r>
              <a:rPr lang="nl-NL" sz="2800" dirty="0"/>
              <a:t>‘how many people in the Netherlands</a:t>
            </a:r>
          </a:p>
          <a:p>
            <a:pPr marL="0" indent="0">
              <a:buNone/>
            </a:pPr>
            <a:r>
              <a:rPr lang="nl-NL" sz="2800" dirty="0"/>
              <a:t>currently support the EU?’</a:t>
            </a:r>
            <a:endParaRPr lang="en-US" sz="2800" dirty="0"/>
          </a:p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r>
              <a:rPr lang="nl-NL" sz="2800" dirty="0" smtClean="0"/>
              <a:t>sample </a:t>
            </a:r>
            <a:r>
              <a:rPr lang="nl-NL" sz="2800" dirty="0"/>
              <a:t>size 5 </a:t>
            </a:r>
            <a:r>
              <a:rPr lang="nl-NL" sz="2800" dirty="0" err="1"/>
              <a:t>and</a:t>
            </a:r>
            <a:r>
              <a:rPr lang="nl-NL" sz="2800" dirty="0"/>
              <a:t> </a:t>
            </a:r>
            <a:r>
              <a:rPr lang="nl-NL" sz="2800" dirty="0" smtClean="0"/>
              <a:t>sample </a:t>
            </a:r>
            <a:r>
              <a:rPr lang="nl-NL" sz="2800" dirty="0"/>
              <a:t>size </a:t>
            </a:r>
            <a:r>
              <a:rPr lang="nl-NL" sz="2800" dirty="0" smtClean="0"/>
              <a:t>400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nl-NL" smtClean="0"/>
              <a:pPr/>
              <a:t>16</a:t>
            </a:fld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828800" y="685800"/>
            <a:ext cx="9982240" cy="732985"/>
          </a:xfrm>
        </p:spPr>
        <p:txBody>
          <a:bodyPr/>
          <a:lstStyle/>
          <a:p>
            <a:r>
              <a:rPr lang="en-US" dirty="0"/>
              <a:t>Sampling error</a:t>
            </a:r>
          </a:p>
        </p:txBody>
      </p:sp>
      <p:pic>
        <p:nvPicPr>
          <p:cNvPr id="7" name="Picture 6" descr="C:\Users\LuttikhuisMG\AppData\Local\Microsoft\Windows\Temporary Internet Files\Content.IE5\VLWOLDHH\europe-155191_128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574" y="4343400"/>
            <a:ext cx="2750771" cy="182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30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800" dirty="0"/>
              <a:t>Non-probability </a:t>
            </a:r>
            <a:r>
              <a:rPr lang="nl-NL" sz="2800" dirty="0" smtClean="0"/>
              <a:t>sampling:</a:t>
            </a:r>
            <a:endParaRPr lang="nl-NL" sz="2800" dirty="0"/>
          </a:p>
          <a:p>
            <a:r>
              <a:rPr lang="nl-NL" sz="2800" dirty="0"/>
              <a:t>Bias</a:t>
            </a:r>
          </a:p>
          <a:p>
            <a:r>
              <a:rPr lang="nl-NL" sz="2800" dirty="0" smtClean="0"/>
              <a:t>(Sample </a:t>
            </a:r>
            <a:r>
              <a:rPr lang="nl-NL" sz="2800" dirty="0"/>
              <a:t>size </a:t>
            </a:r>
            <a:r>
              <a:rPr lang="nl-NL" sz="2800" dirty="0" err="1"/>
              <a:t>relatively</a:t>
            </a:r>
            <a:r>
              <a:rPr lang="nl-NL" sz="2800" dirty="0"/>
              <a:t> </a:t>
            </a:r>
            <a:r>
              <a:rPr lang="nl-NL" sz="2800" dirty="0" err="1" smtClean="0"/>
              <a:t>unimportant</a:t>
            </a:r>
            <a:r>
              <a:rPr lang="nl-NL" sz="2800" dirty="0" smtClean="0"/>
              <a:t>)</a:t>
            </a:r>
          </a:p>
          <a:p>
            <a:endParaRPr lang="nl-NL" sz="2800" dirty="0"/>
          </a:p>
          <a:p>
            <a:pPr marL="0" indent="0">
              <a:buNone/>
            </a:pPr>
            <a:r>
              <a:rPr lang="nl-NL" sz="2800" dirty="0"/>
              <a:t>Probability sampling: </a:t>
            </a:r>
          </a:p>
          <a:p>
            <a:r>
              <a:rPr lang="nl-NL" sz="2800" dirty="0"/>
              <a:t>No bias</a:t>
            </a:r>
          </a:p>
          <a:p>
            <a:r>
              <a:rPr lang="nl-NL" sz="2800" dirty="0"/>
              <a:t>Sample size affects </a:t>
            </a:r>
            <a:r>
              <a:rPr lang="nl-NL" sz="2800" i="1" dirty="0"/>
              <a:t>sampling </a:t>
            </a:r>
            <a:r>
              <a:rPr lang="nl-NL" sz="2800" i="1" dirty="0" smtClean="0"/>
              <a:t>error</a:t>
            </a:r>
            <a:endParaRPr lang="nl-NL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nl-NL" smtClean="0"/>
              <a:pPr/>
              <a:t>17</a:t>
            </a:fld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828800" y="685800"/>
            <a:ext cx="9982240" cy="732985"/>
          </a:xfrm>
        </p:spPr>
        <p:txBody>
          <a:bodyPr/>
          <a:lstStyle/>
          <a:p>
            <a:r>
              <a:rPr lang="nl-NL" dirty="0"/>
              <a:t>Evaluating sampling 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62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/>
              <a:t>When do we need sampling?</a:t>
            </a:r>
          </a:p>
          <a:p>
            <a:r>
              <a:rPr lang="nl-NL" sz="2800" dirty="0"/>
              <a:t>Different types of sampling</a:t>
            </a:r>
          </a:p>
          <a:p>
            <a:r>
              <a:rPr lang="nl-NL" sz="2800" dirty="0"/>
              <a:t>Sampling bias</a:t>
            </a:r>
          </a:p>
          <a:p>
            <a:r>
              <a:rPr lang="nl-NL" sz="2800" dirty="0"/>
              <a:t>Sampling error</a:t>
            </a:r>
          </a:p>
          <a:p>
            <a:r>
              <a:rPr lang="nl-NL" sz="2800" dirty="0"/>
              <a:t>Evaluating different types of sampling (sampling bias and sampling error)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nl-NL" smtClean="0"/>
              <a:pPr/>
              <a:t>18</a:t>
            </a:fld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828800" y="685800"/>
            <a:ext cx="9982240" cy="732985"/>
          </a:xfrm>
        </p:spPr>
        <p:txBody>
          <a:bodyPr/>
          <a:lstStyle/>
          <a:p>
            <a:r>
              <a:rPr lang="nl-NL" dirty="0"/>
              <a:t>This </a:t>
            </a:r>
            <a:r>
              <a:rPr lang="nl-NL" dirty="0" smtClean="0"/>
              <a:t>micro lecture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92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10942638" y="6172200"/>
            <a:ext cx="1249362" cy="476250"/>
          </a:xfrm>
        </p:spPr>
        <p:txBody>
          <a:bodyPr/>
          <a:lstStyle/>
          <a:p>
            <a:fld id="{533BDA62-0053-504F-AEAA-9ADCEAD8D44B}" type="datetime1">
              <a:rPr lang="en-US" smtClean="0"/>
              <a:t>7/1/2015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815138" y="6172200"/>
            <a:ext cx="5376862" cy="476250"/>
          </a:xfrm>
        </p:spPr>
        <p:txBody>
          <a:bodyPr/>
          <a:lstStyle/>
          <a:p>
            <a:r>
              <a:rPr lang="nl-NL" smtClean="0"/>
              <a:t>Footer text: to modify choose ‘Insert’ (or ‘View’ for office 2003 or earlier) then ‘Header and Footer’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1693525" y="6170613"/>
            <a:ext cx="498475" cy="476250"/>
          </a:xfrm>
        </p:spPr>
        <p:txBody>
          <a:bodyPr/>
          <a:lstStyle/>
          <a:p>
            <a:fld id="{13C9CC7F-86E1-48DE-82DC-E9AC50D04532}" type="slidenum">
              <a:rPr lang="nl-NL" smtClean="0"/>
              <a:pPr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537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Sampling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 smtClean="0"/>
              <a:t>Henk van der Kolk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9049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nl-NL" sz="2000" dirty="0"/>
              <a:t>Slide 16/18: https://pixabay.com/en/europe-european-union-flag-155191/</a:t>
            </a:r>
          </a:p>
          <a:p>
            <a:endParaRPr lang="en-US" altLang="nl-NL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nl-NL" smtClean="0"/>
              <a:pPr/>
              <a:t>20</a:t>
            </a:fld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828800" y="685800"/>
            <a:ext cx="9982240" cy="732985"/>
          </a:xfrm>
        </p:spPr>
        <p:txBody>
          <a:bodyPr/>
          <a:lstStyle/>
          <a:p>
            <a:r>
              <a:rPr lang="en-US" dirty="0" smtClean="0"/>
              <a:t>Images used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97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/>
              <a:t>When do we need sampling</a:t>
            </a:r>
            <a:r>
              <a:rPr lang="nl-NL" sz="2800" dirty="0" smtClean="0"/>
              <a:t>?</a:t>
            </a:r>
          </a:p>
          <a:p>
            <a:r>
              <a:rPr lang="nl-NL" sz="2800" dirty="0" err="1" smtClean="0"/>
              <a:t>What</a:t>
            </a:r>
            <a:r>
              <a:rPr lang="nl-NL" sz="2800" dirty="0" smtClean="0"/>
              <a:t> does a sampling </a:t>
            </a:r>
            <a:r>
              <a:rPr lang="nl-NL" sz="2800" dirty="0" err="1" smtClean="0"/>
              <a:t>process</a:t>
            </a:r>
            <a:r>
              <a:rPr lang="nl-NL" sz="2800" dirty="0" smtClean="0"/>
              <a:t> look </a:t>
            </a:r>
            <a:r>
              <a:rPr lang="nl-NL" sz="2800" dirty="0" err="1" smtClean="0"/>
              <a:t>like</a:t>
            </a:r>
            <a:r>
              <a:rPr lang="nl-NL" sz="2800" dirty="0" smtClean="0"/>
              <a:t>?</a:t>
            </a:r>
            <a:endParaRPr lang="nl-NL" sz="2800" dirty="0"/>
          </a:p>
          <a:p>
            <a:r>
              <a:rPr lang="nl-NL" sz="2800" dirty="0" err="1" smtClean="0"/>
              <a:t>Two</a:t>
            </a:r>
            <a:r>
              <a:rPr lang="nl-NL" sz="2800" dirty="0" smtClean="0"/>
              <a:t> different </a:t>
            </a:r>
            <a:r>
              <a:rPr lang="nl-NL" sz="2800" dirty="0"/>
              <a:t>types of </a:t>
            </a:r>
            <a:r>
              <a:rPr lang="nl-NL" sz="2800" dirty="0" smtClean="0"/>
              <a:t>sampling</a:t>
            </a:r>
          </a:p>
          <a:p>
            <a:pPr lvl="1"/>
            <a:r>
              <a:rPr lang="nl-NL" sz="2800" dirty="0" err="1" smtClean="0"/>
              <a:t>Probability</a:t>
            </a:r>
            <a:r>
              <a:rPr lang="nl-NL" sz="2800" dirty="0" smtClean="0"/>
              <a:t> sampling</a:t>
            </a:r>
          </a:p>
          <a:p>
            <a:pPr lvl="1"/>
            <a:r>
              <a:rPr lang="nl-NL" sz="2800" dirty="0" smtClean="0"/>
              <a:t>Non-</a:t>
            </a:r>
            <a:r>
              <a:rPr lang="nl-NL" sz="2800" dirty="0" err="1" smtClean="0"/>
              <a:t>probability</a:t>
            </a:r>
            <a:r>
              <a:rPr lang="nl-NL" sz="2800" dirty="0" smtClean="0"/>
              <a:t> sampling</a:t>
            </a:r>
            <a:endParaRPr lang="nl-NL" sz="2800" dirty="0"/>
          </a:p>
          <a:p>
            <a:r>
              <a:rPr lang="nl-NL" sz="2800" dirty="0"/>
              <a:t>Criteria: Sampling bias &amp; Sampling error</a:t>
            </a:r>
          </a:p>
          <a:p>
            <a:r>
              <a:rPr lang="nl-NL" sz="2800" dirty="0"/>
              <a:t>Evaluating different types of sampling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nl-NL" smtClean="0"/>
              <a:pPr/>
              <a:t>3</a:t>
            </a:fld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828800" y="685800"/>
            <a:ext cx="9982240" cy="732985"/>
          </a:xfrm>
        </p:spPr>
        <p:txBody>
          <a:bodyPr/>
          <a:lstStyle/>
          <a:p>
            <a:r>
              <a:rPr lang="en-US" dirty="0" smtClean="0"/>
              <a:t>Aim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27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28800" y="1803401"/>
            <a:ext cx="10012800" cy="1092200"/>
          </a:xfrm>
        </p:spPr>
        <p:txBody>
          <a:bodyPr/>
          <a:lstStyle/>
          <a:p>
            <a:pPr marL="0" indent="0">
              <a:buNone/>
            </a:pPr>
            <a:r>
              <a:rPr lang="nl-NL" sz="2800" dirty="0"/>
              <a:t>Example</a:t>
            </a:r>
            <a:r>
              <a:rPr lang="nl-NL" sz="2800" dirty="0" smtClean="0"/>
              <a:t>: ‘</a:t>
            </a:r>
            <a:r>
              <a:rPr lang="nl-NL" sz="2800" dirty="0"/>
              <a:t>how many people in the </a:t>
            </a:r>
            <a:r>
              <a:rPr lang="nl-NL" sz="2800" dirty="0" smtClean="0"/>
              <a:t>Netherlands </a:t>
            </a:r>
            <a:r>
              <a:rPr lang="nl-NL" sz="2800" dirty="0" smtClean="0"/>
              <a:t>do </a:t>
            </a:r>
            <a:r>
              <a:rPr lang="nl-NL" sz="2800" dirty="0" err="1" smtClean="0"/>
              <a:t>currently</a:t>
            </a:r>
            <a:r>
              <a:rPr lang="nl-NL" sz="2800" dirty="0" smtClean="0"/>
              <a:t> </a:t>
            </a:r>
            <a:r>
              <a:rPr lang="nl-NL" sz="2800" dirty="0"/>
              <a:t>support the EU?’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nl-NL" smtClean="0"/>
              <a:pPr/>
              <a:t>4</a:t>
            </a:fld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828800" y="685800"/>
            <a:ext cx="9982240" cy="732985"/>
          </a:xfrm>
        </p:spPr>
        <p:txBody>
          <a:bodyPr/>
          <a:lstStyle/>
          <a:p>
            <a:r>
              <a:rPr lang="nl-NL" dirty="0"/>
              <a:t>Two aspects of observation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6472544" y="5427043"/>
            <a:ext cx="2743200" cy="683683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Data</a:t>
            </a:r>
            <a:endParaRPr lang="en-US" sz="2800" dirty="0"/>
          </a:p>
        </p:txBody>
      </p:sp>
      <p:sp>
        <p:nvSpPr>
          <p:cNvPr id="4" name="Right Arrow 3"/>
          <p:cNvSpPr/>
          <p:nvPr/>
        </p:nvSpPr>
        <p:spPr>
          <a:xfrm>
            <a:off x="4491344" y="5427043"/>
            <a:ext cx="1380066" cy="685800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5400000">
            <a:off x="7297865" y="4335021"/>
            <a:ext cx="1092557" cy="685800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loud 7"/>
          <p:cNvSpPr/>
          <p:nvPr/>
        </p:nvSpPr>
        <p:spPr>
          <a:xfrm>
            <a:off x="5871410" y="2543004"/>
            <a:ext cx="3705282" cy="1278302"/>
          </a:xfrm>
          <a:prstGeom prst="cloud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800" dirty="0" err="1" smtClean="0"/>
              <a:t>Theoretical</a:t>
            </a:r>
            <a:r>
              <a:rPr lang="nl-NL" sz="2800" dirty="0" smtClean="0"/>
              <a:t> </a:t>
            </a:r>
            <a:r>
              <a:rPr lang="nl-NL" sz="2800" dirty="0" err="1" smtClean="0"/>
              <a:t>variable</a:t>
            </a:r>
            <a:r>
              <a:rPr lang="nl-NL" sz="2800" dirty="0" smtClean="0"/>
              <a:t>(s)</a:t>
            </a:r>
            <a:endParaRPr lang="nl-NL" sz="2800" dirty="0"/>
          </a:p>
        </p:txBody>
      </p:sp>
      <p:sp>
        <p:nvSpPr>
          <p:cNvPr id="9" name="Cloud 8"/>
          <p:cNvSpPr/>
          <p:nvPr/>
        </p:nvSpPr>
        <p:spPr>
          <a:xfrm>
            <a:off x="1295400" y="5289367"/>
            <a:ext cx="2562726" cy="959033"/>
          </a:xfrm>
          <a:prstGeom prst="clou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800" dirty="0" smtClean="0"/>
              <a:t>Unit (s)</a:t>
            </a:r>
            <a:endParaRPr lang="nl-NL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338838" y="4876800"/>
            <a:ext cx="1685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Sampling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8336992" y="3904372"/>
            <a:ext cx="308610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Conceptualization</a:t>
            </a:r>
          </a:p>
          <a:p>
            <a:r>
              <a:rPr lang="en-US" sz="2800" dirty="0" smtClean="0"/>
              <a:t>Operationalization</a:t>
            </a:r>
          </a:p>
          <a:p>
            <a:r>
              <a:rPr lang="en-US" sz="2800" dirty="0" smtClean="0"/>
              <a:t>Measurement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1265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28800" y="1803401"/>
            <a:ext cx="10012800" cy="1092200"/>
          </a:xfrm>
        </p:spPr>
        <p:txBody>
          <a:bodyPr/>
          <a:lstStyle/>
          <a:p>
            <a:pPr marL="0" indent="0">
              <a:buNone/>
            </a:pPr>
            <a:r>
              <a:rPr lang="nl-NL" sz="2800" dirty="0"/>
              <a:t>‘How well do the </a:t>
            </a:r>
            <a:r>
              <a:rPr lang="nl-NL" sz="2800" dirty="0" smtClean="0"/>
              <a:t>data reflect </a:t>
            </a:r>
            <a:r>
              <a:rPr lang="nl-NL" sz="2800" dirty="0"/>
              <a:t>my units of analysis?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nl-NL" smtClean="0"/>
              <a:pPr/>
              <a:t>5</a:t>
            </a:fld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828800" y="685800"/>
            <a:ext cx="9982240" cy="732985"/>
          </a:xfrm>
        </p:spPr>
        <p:txBody>
          <a:bodyPr/>
          <a:lstStyle/>
          <a:p>
            <a:r>
              <a:rPr lang="nl-NL" dirty="0"/>
              <a:t>Two aspects of observation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6472544" y="5427043"/>
            <a:ext cx="2743200" cy="683683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Data</a:t>
            </a:r>
            <a:endParaRPr lang="en-US" sz="2800" dirty="0"/>
          </a:p>
        </p:txBody>
      </p:sp>
      <p:sp>
        <p:nvSpPr>
          <p:cNvPr id="4" name="Right Arrow 3"/>
          <p:cNvSpPr/>
          <p:nvPr/>
        </p:nvSpPr>
        <p:spPr>
          <a:xfrm>
            <a:off x="4491344" y="5427043"/>
            <a:ext cx="1380066" cy="685800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5400000">
            <a:off x="7297865" y="4335021"/>
            <a:ext cx="1092557" cy="685800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loud 7"/>
          <p:cNvSpPr/>
          <p:nvPr/>
        </p:nvSpPr>
        <p:spPr>
          <a:xfrm>
            <a:off x="5871410" y="2543004"/>
            <a:ext cx="3705282" cy="1278302"/>
          </a:xfrm>
          <a:prstGeom prst="cloud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800" dirty="0" err="1" smtClean="0"/>
              <a:t>Theoretical</a:t>
            </a:r>
            <a:r>
              <a:rPr lang="nl-NL" sz="2800" dirty="0" smtClean="0"/>
              <a:t> </a:t>
            </a:r>
            <a:r>
              <a:rPr lang="nl-NL" sz="2800" dirty="0" err="1" smtClean="0"/>
              <a:t>variable</a:t>
            </a:r>
            <a:r>
              <a:rPr lang="nl-NL" sz="2800" dirty="0" smtClean="0"/>
              <a:t>(s)</a:t>
            </a:r>
            <a:endParaRPr lang="nl-NL" sz="2800" dirty="0"/>
          </a:p>
        </p:txBody>
      </p:sp>
      <p:sp>
        <p:nvSpPr>
          <p:cNvPr id="9" name="Cloud 8"/>
          <p:cNvSpPr/>
          <p:nvPr/>
        </p:nvSpPr>
        <p:spPr>
          <a:xfrm>
            <a:off x="1295400" y="5289367"/>
            <a:ext cx="2562726" cy="959033"/>
          </a:xfrm>
          <a:prstGeom prst="clou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800" dirty="0" smtClean="0"/>
              <a:t>Unit (s)</a:t>
            </a:r>
            <a:endParaRPr lang="nl-NL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338838" y="4876800"/>
            <a:ext cx="1685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Sampling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8336992" y="3904372"/>
            <a:ext cx="308610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Conceptualization</a:t>
            </a:r>
          </a:p>
          <a:p>
            <a:r>
              <a:rPr lang="en-US" sz="2800" dirty="0" smtClean="0"/>
              <a:t>Operationalization</a:t>
            </a:r>
          </a:p>
          <a:p>
            <a:r>
              <a:rPr lang="en-US" sz="2800" dirty="0" smtClean="0"/>
              <a:t>Measurement</a:t>
            </a:r>
            <a:endParaRPr lang="en-US" sz="2800" dirty="0"/>
          </a:p>
        </p:txBody>
      </p:sp>
      <p:sp>
        <p:nvSpPr>
          <p:cNvPr id="12" name="Freeform 11"/>
          <p:cNvSpPr/>
          <p:nvPr/>
        </p:nvSpPr>
        <p:spPr>
          <a:xfrm>
            <a:off x="2899611" y="4114408"/>
            <a:ext cx="3922294" cy="962918"/>
          </a:xfrm>
          <a:custGeom>
            <a:avLst/>
            <a:gdLst>
              <a:gd name="connsiteX0" fmla="*/ 4114800 w 4114800"/>
              <a:gd name="connsiteY0" fmla="*/ 1360020 h 1360020"/>
              <a:gd name="connsiteX1" fmla="*/ 1347537 w 4114800"/>
              <a:gd name="connsiteY1" fmla="*/ 452 h 1360020"/>
              <a:gd name="connsiteX2" fmla="*/ 0 w 4114800"/>
              <a:gd name="connsiteY2" fmla="*/ 1203610 h 1360020"/>
              <a:gd name="connsiteX0" fmla="*/ 4114800 w 4114800"/>
              <a:gd name="connsiteY0" fmla="*/ 1360287 h 1360287"/>
              <a:gd name="connsiteX1" fmla="*/ 1347537 w 4114800"/>
              <a:gd name="connsiteY1" fmla="*/ 719 h 1360287"/>
              <a:gd name="connsiteX2" fmla="*/ 0 w 4114800"/>
              <a:gd name="connsiteY2" fmla="*/ 1203877 h 1360287"/>
              <a:gd name="connsiteX0" fmla="*/ 3922294 w 3922294"/>
              <a:gd name="connsiteY0" fmla="*/ 1359710 h 1359710"/>
              <a:gd name="connsiteX1" fmla="*/ 1155031 w 3922294"/>
              <a:gd name="connsiteY1" fmla="*/ 142 h 1359710"/>
              <a:gd name="connsiteX2" fmla="*/ 0 w 3922294"/>
              <a:gd name="connsiteY2" fmla="*/ 1287521 h 1359710"/>
              <a:gd name="connsiteX0" fmla="*/ 3922294 w 3922294"/>
              <a:gd name="connsiteY0" fmla="*/ 1359729 h 1359729"/>
              <a:gd name="connsiteX1" fmla="*/ 1155031 w 3922294"/>
              <a:gd name="connsiteY1" fmla="*/ 161 h 1359729"/>
              <a:gd name="connsiteX2" fmla="*/ 0 w 3922294"/>
              <a:gd name="connsiteY2" fmla="*/ 1287540 h 1359729"/>
              <a:gd name="connsiteX0" fmla="*/ 3922294 w 3922294"/>
              <a:gd name="connsiteY0" fmla="*/ 962918 h 962918"/>
              <a:gd name="connsiteX1" fmla="*/ 1744578 w 3922294"/>
              <a:gd name="connsiteY1" fmla="*/ 392 h 962918"/>
              <a:gd name="connsiteX2" fmla="*/ 0 w 3922294"/>
              <a:gd name="connsiteY2" fmla="*/ 890729 h 96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22294" h="962918">
                <a:moveTo>
                  <a:pt x="3922294" y="962918"/>
                </a:moveTo>
                <a:cubicBezTo>
                  <a:pt x="2881562" y="296168"/>
                  <a:pt x="2398294" y="12424"/>
                  <a:pt x="1744578" y="392"/>
                </a:cubicBezTo>
                <a:cubicBezTo>
                  <a:pt x="1090862" y="-11640"/>
                  <a:pt x="236622" y="253055"/>
                  <a:pt x="0" y="890729"/>
                </a:cubicBezTo>
              </a:path>
            </a:pathLst>
          </a:custGeom>
          <a:noFill/>
          <a:ln w="76200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70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800" i="1" u="sng" dirty="0"/>
              <a:t>If</a:t>
            </a:r>
            <a:r>
              <a:rPr lang="nl-NL" sz="2800" dirty="0"/>
              <a:t> not all units </a:t>
            </a:r>
            <a:r>
              <a:rPr lang="nl-NL" sz="2800" dirty="0" err="1" smtClean="0"/>
              <a:t>mentioned</a:t>
            </a:r>
            <a:r>
              <a:rPr lang="nl-NL" sz="2800" dirty="0" smtClean="0"/>
              <a:t> in </a:t>
            </a:r>
            <a:r>
              <a:rPr lang="nl-NL" sz="2800" dirty="0" err="1" smtClean="0"/>
              <a:t>our</a:t>
            </a:r>
            <a:r>
              <a:rPr lang="nl-NL" sz="2800" dirty="0" smtClean="0"/>
              <a:t> </a:t>
            </a:r>
            <a:r>
              <a:rPr lang="nl-NL" sz="2800" dirty="0"/>
              <a:t>research question can be studied, we need to ‘sample’.</a:t>
            </a:r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r>
              <a:rPr lang="nl-NL" sz="2800" dirty="0"/>
              <a:t>Studying a smaller set of units </a:t>
            </a:r>
            <a:r>
              <a:rPr lang="nl-NL" sz="2800" i="1" dirty="0"/>
              <a:t>with the aim to say something about all units</a:t>
            </a:r>
            <a:r>
              <a:rPr lang="nl-NL" sz="2800" dirty="0"/>
              <a:t>.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nl-NL" smtClean="0"/>
              <a:pPr/>
              <a:t>6</a:t>
            </a:fld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828800" y="685800"/>
            <a:ext cx="9982240" cy="732985"/>
          </a:xfrm>
        </p:spPr>
        <p:txBody>
          <a:bodyPr/>
          <a:lstStyle/>
          <a:p>
            <a:r>
              <a:rPr lang="nl-NL" dirty="0"/>
              <a:t>When sampling?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73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76400" y="1219200"/>
            <a:ext cx="10515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nl-NL" smtClean="0"/>
              <a:pPr/>
              <a:t>7</a:t>
            </a:fld>
            <a:endParaRPr lang="nl-NL"/>
          </a:p>
        </p:txBody>
      </p:sp>
      <p:sp>
        <p:nvSpPr>
          <p:cNvPr id="7" name="Freeform 6"/>
          <p:cNvSpPr/>
          <p:nvPr/>
        </p:nvSpPr>
        <p:spPr>
          <a:xfrm>
            <a:off x="1791757" y="152400"/>
            <a:ext cx="6017684" cy="6017684"/>
          </a:xfrm>
          <a:custGeom>
            <a:avLst/>
            <a:gdLst>
              <a:gd name="connsiteX0" fmla="*/ 0 w 6017684"/>
              <a:gd name="connsiteY0" fmla="*/ 3008842 h 6017684"/>
              <a:gd name="connsiteX1" fmla="*/ 3008842 w 6017684"/>
              <a:gd name="connsiteY1" fmla="*/ 0 h 6017684"/>
              <a:gd name="connsiteX2" fmla="*/ 6017684 w 6017684"/>
              <a:gd name="connsiteY2" fmla="*/ 3008842 h 6017684"/>
              <a:gd name="connsiteX3" fmla="*/ 3008842 w 6017684"/>
              <a:gd name="connsiteY3" fmla="*/ 6017684 h 6017684"/>
              <a:gd name="connsiteX4" fmla="*/ 0 w 6017684"/>
              <a:gd name="connsiteY4" fmla="*/ 3008842 h 6017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7684" h="6017684">
                <a:moveTo>
                  <a:pt x="0" y="3008842"/>
                </a:moveTo>
                <a:cubicBezTo>
                  <a:pt x="0" y="1347104"/>
                  <a:pt x="1347104" y="0"/>
                  <a:pt x="3008842" y="0"/>
                </a:cubicBezTo>
                <a:cubicBezTo>
                  <a:pt x="4670580" y="0"/>
                  <a:pt x="6017684" y="1347104"/>
                  <a:pt x="6017684" y="3008842"/>
                </a:cubicBezTo>
                <a:cubicBezTo>
                  <a:pt x="6017684" y="4670580"/>
                  <a:pt x="4670580" y="6017684"/>
                  <a:pt x="3008842" y="6017684"/>
                </a:cubicBezTo>
                <a:cubicBezTo>
                  <a:pt x="1347104" y="6017684"/>
                  <a:pt x="0" y="4670580"/>
                  <a:pt x="0" y="3008842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79663" tIns="500020" rIns="2079662" bIns="5314168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/>
              <a:t>Population</a:t>
            </a:r>
            <a:endParaRPr lang="en-US" sz="2800" kern="1200" dirty="0"/>
          </a:p>
        </p:txBody>
      </p:sp>
      <p:sp>
        <p:nvSpPr>
          <p:cNvPr id="10" name="Freeform 9"/>
          <p:cNvSpPr/>
          <p:nvPr/>
        </p:nvSpPr>
        <p:spPr>
          <a:xfrm>
            <a:off x="2243084" y="1055052"/>
            <a:ext cx="5115031" cy="5115031"/>
          </a:xfrm>
          <a:custGeom>
            <a:avLst/>
            <a:gdLst>
              <a:gd name="connsiteX0" fmla="*/ 0 w 5115031"/>
              <a:gd name="connsiteY0" fmla="*/ 2557516 h 5115031"/>
              <a:gd name="connsiteX1" fmla="*/ 2557516 w 5115031"/>
              <a:gd name="connsiteY1" fmla="*/ 0 h 5115031"/>
              <a:gd name="connsiteX2" fmla="*/ 5115032 w 5115031"/>
              <a:gd name="connsiteY2" fmla="*/ 2557516 h 5115031"/>
              <a:gd name="connsiteX3" fmla="*/ 2557516 w 5115031"/>
              <a:gd name="connsiteY3" fmla="*/ 5115032 h 5115031"/>
              <a:gd name="connsiteX4" fmla="*/ 0 w 5115031"/>
              <a:gd name="connsiteY4" fmla="*/ 2557516 h 511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5031" h="5115031">
                <a:moveTo>
                  <a:pt x="0" y="2557516"/>
                </a:moveTo>
                <a:cubicBezTo>
                  <a:pt x="0" y="1145039"/>
                  <a:pt x="1145039" y="0"/>
                  <a:pt x="2557516" y="0"/>
                </a:cubicBezTo>
                <a:cubicBezTo>
                  <a:pt x="3969993" y="0"/>
                  <a:pt x="5115032" y="1145039"/>
                  <a:pt x="5115032" y="2557516"/>
                </a:cubicBezTo>
                <a:cubicBezTo>
                  <a:pt x="5115032" y="3969993"/>
                  <a:pt x="3969993" y="5115032"/>
                  <a:pt x="2557516" y="5115032"/>
                </a:cubicBezTo>
                <a:cubicBezTo>
                  <a:pt x="1145039" y="5115032"/>
                  <a:pt x="0" y="3969993"/>
                  <a:pt x="0" y="2557516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53723" tIns="493250" rIns="1653723" bIns="4431825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/>
              <a:t>Sampling frame</a:t>
            </a:r>
            <a:endParaRPr lang="en-US" sz="2800" kern="1200" dirty="0"/>
          </a:p>
        </p:txBody>
      </p:sp>
      <p:sp>
        <p:nvSpPr>
          <p:cNvPr id="12" name="Freeform 11"/>
          <p:cNvSpPr/>
          <p:nvPr/>
        </p:nvSpPr>
        <p:spPr>
          <a:xfrm>
            <a:off x="2694410" y="1957705"/>
            <a:ext cx="4212378" cy="4212378"/>
          </a:xfrm>
          <a:custGeom>
            <a:avLst/>
            <a:gdLst>
              <a:gd name="connsiteX0" fmla="*/ 0 w 4212378"/>
              <a:gd name="connsiteY0" fmla="*/ 2106189 h 4212378"/>
              <a:gd name="connsiteX1" fmla="*/ 2106189 w 4212378"/>
              <a:gd name="connsiteY1" fmla="*/ 0 h 4212378"/>
              <a:gd name="connsiteX2" fmla="*/ 4212378 w 4212378"/>
              <a:gd name="connsiteY2" fmla="*/ 2106189 h 4212378"/>
              <a:gd name="connsiteX3" fmla="*/ 2106189 w 4212378"/>
              <a:gd name="connsiteY3" fmla="*/ 4212378 h 4212378"/>
              <a:gd name="connsiteX4" fmla="*/ 0 w 4212378"/>
              <a:gd name="connsiteY4" fmla="*/ 2106189 h 4212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2378" h="4212378">
                <a:moveTo>
                  <a:pt x="0" y="2106189"/>
                </a:moveTo>
                <a:cubicBezTo>
                  <a:pt x="0" y="942973"/>
                  <a:pt x="942973" y="0"/>
                  <a:pt x="2106189" y="0"/>
                </a:cubicBezTo>
                <a:cubicBezTo>
                  <a:pt x="3269405" y="0"/>
                  <a:pt x="4212378" y="942973"/>
                  <a:pt x="4212378" y="2106189"/>
                </a:cubicBezTo>
                <a:cubicBezTo>
                  <a:pt x="4212378" y="3269405"/>
                  <a:pt x="3269405" y="4212378"/>
                  <a:pt x="2106189" y="4212378"/>
                </a:cubicBezTo>
                <a:cubicBezTo>
                  <a:pt x="942973" y="4212378"/>
                  <a:pt x="0" y="3269405"/>
                  <a:pt x="0" y="210618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5372" tIns="489790" rIns="1215372" bIns="3539552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/>
              <a:t>Sample</a:t>
            </a:r>
            <a:endParaRPr lang="en-US" sz="2800" kern="1200" dirty="0"/>
          </a:p>
        </p:txBody>
      </p:sp>
      <p:sp>
        <p:nvSpPr>
          <p:cNvPr id="13" name="Freeform 12"/>
          <p:cNvSpPr/>
          <p:nvPr/>
        </p:nvSpPr>
        <p:spPr>
          <a:xfrm>
            <a:off x="3145736" y="2860357"/>
            <a:ext cx="3309726" cy="3309726"/>
          </a:xfrm>
          <a:custGeom>
            <a:avLst/>
            <a:gdLst>
              <a:gd name="connsiteX0" fmla="*/ 0 w 3309726"/>
              <a:gd name="connsiteY0" fmla="*/ 1654863 h 3309726"/>
              <a:gd name="connsiteX1" fmla="*/ 1654863 w 3309726"/>
              <a:gd name="connsiteY1" fmla="*/ 0 h 3309726"/>
              <a:gd name="connsiteX2" fmla="*/ 3309726 w 3309726"/>
              <a:gd name="connsiteY2" fmla="*/ 1654863 h 3309726"/>
              <a:gd name="connsiteX3" fmla="*/ 1654863 w 3309726"/>
              <a:gd name="connsiteY3" fmla="*/ 3309726 h 3309726"/>
              <a:gd name="connsiteX4" fmla="*/ 0 w 3309726"/>
              <a:gd name="connsiteY4" fmla="*/ 1654863 h 330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9726" h="3309726">
                <a:moveTo>
                  <a:pt x="0" y="1654863"/>
                </a:moveTo>
                <a:cubicBezTo>
                  <a:pt x="0" y="740907"/>
                  <a:pt x="740907" y="0"/>
                  <a:pt x="1654863" y="0"/>
                </a:cubicBezTo>
                <a:cubicBezTo>
                  <a:pt x="2568819" y="0"/>
                  <a:pt x="3309726" y="740907"/>
                  <a:pt x="3309726" y="1654863"/>
                </a:cubicBezTo>
                <a:cubicBezTo>
                  <a:pt x="3309726" y="2568819"/>
                  <a:pt x="2568819" y="3309726"/>
                  <a:pt x="1654863" y="3309726"/>
                </a:cubicBezTo>
                <a:cubicBezTo>
                  <a:pt x="740907" y="3309726"/>
                  <a:pt x="0" y="2568819"/>
                  <a:pt x="0" y="1654863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60373" tIns="497012" rIns="960373" bIns="2615236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/>
              <a:t>Studied units</a:t>
            </a:r>
            <a:endParaRPr lang="en-US" sz="2800" kern="1200" dirty="0"/>
          </a:p>
        </p:txBody>
      </p:sp>
      <p:sp>
        <p:nvSpPr>
          <p:cNvPr id="15" name="Freeform 14"/>
          <p:cNvSpPr/>
          <p:nvPr/>
        </p:nvSpPr>
        <p:spPr>
          <a:xfrm>
            <a:off x="3597063" y="3763010"/>
            <a:ext cx="2407073" cy="2407073"/>
          </a:xfrm>
          <a:custGeom>
            <a:avLst/>
            <a:gdLst>
              <a:gd name="connsiteX0" fmla="*/ 0 w 2407073"/>
              <a:gd name="connsiteY0" fmla="*/ 1203537 h 2407073"/>
              <a:gd name="connsiteX1" fmla="*/ 1203537 w 2407073"/>
              <a:gd name="connsiteY1" fmla="*/ 0 h 2407073"/>
              <a:gd name="connsiteX2" fmla="*/ 2407074 w 2407073"/>
              <a:gd name="connsiteY2" fmla="*/ 1203537 h 2407073"/>
              <a:gd name="connsiteX3" fmla="*/ 1203537 w 2407073"/>
              <a:gd name="connsiteY3" fmla="*/ 2407074 h 2407073"/>
              <a:gd name="connsiteX4" fmla="*/ 0 w 2407073"/>
              <a:gd name="connsiteY4" fmla="*/ 1203537 h 2407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7073" h="2407073">
                <a:moveTo>
                  <a:pt x="0" y="1203537"/>
                </a:moveTo>
                <a:cubicBezTo>
                  <a:pt x="0" y="538842"/>
                  <a:pt x="538842" y="0"/>
                  <a:pt x="1203537" y="0"/>
                </a:cubicBezTo>
                <a:cubicBezTo>
                  <a:pt x="1868232" y="0"/>
                  <a:pt x="2407074" y="538842"/>
                  <a:pt x="2407074" y="1203537"/>
                </a:cubicBezTo>
                <a:cubicBezTo>
                  <a:pt x="2407074" y="1868232"/>
                  <a:pt x="1868232" y="2407074"/>
                  <a:pt x="1203537" y="2407074"/>
                </a:cubicBezTo>
                <a:cubicBezTo>
                  <a:pt x="538842" y="2407074"/>
                  <a:pt x="0" y="1868232"/>
                  <a:pt x="0" y="1203537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51643" tIns="800904" rIns="551644" bIns="800905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/>
              <a:t>Data on studied units</a:t>
            </a:r>
            <a:endParaRPr lang="en-US" sz="2800" kern="1200" dirty="0"/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5943600" y="838200"/>
            <a:ext cx="2057400" cy="76200"/>
          </a:xfrm>
          <a:prstGeom prst="line">
            <a:avLst/>
          </a:prstGeom>
          <a:ln w="57150">
            <a:solidFill>
              <a:schemeClr val="bg2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5943600" y="1741423"/>
            <a:ext cx="2129368" cy="239777"/>
          </a:xfrm>
          <a:prstGeom prst="line">
            <a:avLst/>
          </a:prstGeom>
          <a:ln w="57150">
            <a:solidFill>
              <a:schemeClr val="bg2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5943600" y="2590800"/>
            <a:ext cx="2093496" cy="282446"/>
          </a:xfrm>
          <a:prstGeom prst="line">
            <a:avLst/>
          </a:prstGeom>
          <a:ln w="57150">
            <a:solidFill>
              <a:schemeClr val="bg2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5638800" y="3482846"/>
            <a:ext cx="2434168" cy="250954"/>
          </a:xfrm>
          <a:prstGeom prst="line">
            <a:avLst/>
          </a:prstGeom>
          <a:ln w="57150">
            <a:solidFill>
              <a:schemeClr val="bg2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943600" y="4800600"/>
            <a:ext cx="2065422" cy="152400"/>
          </a:xfrm>
          <a:prstGeom prst="line">
            <a:avLst/>
          </a:prstGeom>
          <a:ln w="57150">
            <a:solidFill>
              <a:schemeClr val="bg2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8092366" y="361146"/>
            <a:ext cx="376577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Dutch people </a:t>
            </a:r>
            <a:r>
              <a:rPr lang="en-US" sz="2800" dirty="0" smtClean="0"/>
              <a:t>between</a:t>
            </a:r>
          </a:p>
          <a:p>
            <a:r>
              <a:rPr lang="en-US" sz="2800" dirty="0" smtClean="0"/>
              <a:t>18 </a:t>
            </a:r>
            <a:r>
              <a:rPr lang="en-US" sz="2800" dirty="0"/>
              <a:t>and 65 in 2015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092366" y="4406716"/>
            <a:ext cx="324319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People </a:t>
            </a:r>
            <a:r>
              <a:rPr lang="en-US" sz="2800" dirty="0" smtClean="0"/>
              <a:t>answering</a:t>
            </a:r>
          </a:p>
          <a:p>
            <a:r>
              <a:rPr lang="en-US" sz="2800" dirty="0" smtClean="0"/>
              <a:t>a </a:t>
            </a:r>
            <a:r>
              <a:rPr lang="en-US" sz="2800" dirty="0"/>
              <a:t>specific question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092366" y="3472190"/>
            <a:ext cx="33457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People participating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072968" y="2598747"/>
            <a:ext cx="36038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Every 100</a:t>
            </a:r>
            <a:r>
              <a:rPr lang="en-US" sz="2800" baseline="30000" dirty="0"/>
              <a:t>th</a:t>
            </a:r>
            <a:r>
              <a:rPr lang="en-US" sz="2800" dirty="0"/>
              <a:t> individual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092366" y="1599701"/>
            <a:ext cx="31646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Population registry</a:t>
            </a:r>
          </a:p>
        </p:txBody>
      </p:sp>
    </p:spTree>
    <p:extLst>
      <p:ext uri="{BB962C8B-B14F-4D97-AF65-F5344CB8AC3E}">
        <p14:creationId xmlns:p14="http://schemas.microsoft.com/office/powerpoint/2010/main" val="228673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3" grpId="0" animBg="1"/>
      <p:bldP spid="15" grpId="0" animBg="1"/>
      <p:bldP spid="17" grpId="0"/>
      <p:bldP spid="19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nl-NL" smtClean="0"/>
              <a:pPr/>
              <a:t>8</a:t>
            </a:fld>
            <a:endParaRPr lang="nl-NL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1828800" y="685800"/>
            <a:ext cx="10058400" cy="732985"/>
          </a:xfrm>
        </p:spPr>
        <p:txBody>
          <a:bodyPr/>
          <a:lstStyle/>
          <a:p>
            <a:r>
              <a:rPr lang="en-US" dirty="0" smtClean="0"/>
              <a:t>What is sampling?</a:t>
            </a:r>
            <a:endParaRPr lang="en-US" dirty="0"/>
          </a:p>
        </p:txBody>
      </p:sp>
      <p:sp>
        <p:nvSpPr>
          <p:cNvPr id="26" name="Content Placeholder 1"/>
          <p:cNvSpPr>
            <a:spLocks noGrp="1"/>
          </p:cNvSpPr>
          <p:nvPr>
            <p:ph type="body" sz="quarter" idx="16"/>
          </p:nvPr>
        </p:nvSpPr>
        <p:spPr>
          <a:xfrm>
            <a:off x="3886200" y="2233024"/>
            <a:ext cx="2095500" cy="476249"/>
          </a:xfrm>
        </p:spPr>
        <p:txBody>
          <a:bodyPr/>
          <a:lstStyle/>
          <a:p>
            <a:pPr marL="0" indent="0" algn="ctr">
              <a:buNone/>
            </a:pPr>
            <a:r>
              <a:rPr lang="nl-NL" sz="2800" dirty="0" smtClean="0"/>
              <a:t>“sampling”</a:t>
            </a:r>
            <a:endParaRPr lang="nl-NL" sz="2800" dirty="0"/>
          </a:p>
        </p:txBody>
      </p:sp>
      <p:sp>
        <p:nvSpPr>
          <p:cNvPr id="3" name="Freeform 2"/>
          <p:cNvSpPr/>
          <p:nvPr/>
        </p:nvSpPr>
        <p:spPr>
          <a:xfrm>
            <a:off x="310759" y="3145247"/>
            <a:ext cx="2101432" cy="1033050"/>
          </a:xfrm>
          <a:custGeom>
            <a:avLst/>
            <a:gdLst>
              <a:gd name="connsiteX0" fmla="*/ 0 w 2101432"/>
              <a:gd name="connsiteY0" fmla="*/ 103305 h 1033050"/>
              <a:gd name="connsiteX1" fmla="*/ 103305 w 2101432"/>
              <a:gd name="connsiteY1" fmla="*/ 0 h 1033050"/>
              <a:gd name="connsiteX2" fmla="*/ 1998127 w 2101432"/>
              <a:gd name="connsiteY2" fmla="*/ 0 h 1033050"/>
              <a:gd name="connsiteX3" fmla="*/ 2101432 w 2101432"/>
              <a:gd name="connsiteY3" fmla="*/ 103305 h 1033050"/>
              <a:gd name="connsiteX4" fmla="*/ 2101432 w 2101432"/>
              <a:gd name="connsiteY4" fmla="*/ 929745 h 1033050"/>
              <a:gd name="connsiteX5" fmla="*/ 1998127 w 2101432"/>
              <a:gd name="connsiteY5" fmla="*/ 1033050 h 1033050"/>
              <a:gd name="connsiteX6" fmla="*/ 103305 w 2101432"/>
              <a:gd name="connsiteY6" fmla="*/ 1033050 h 1033050"/>
              <a:gd name="connsiteX7" fmla="*/ 0 w 2101432"/>
              <a:gd name="connsiteY7" fmla="*/ 929745 h 1033050"/>
              <a:gd name="connsiteX8" fmla="*/ 0 w 2101432"/>
              <a:gd name="connsiteY8" fmla="*/ 103305 h 103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1432" h="1033050">
                <a:moveTo>
                  <a:pt x="0" y="103305"/>
                </a:moveTo>
                <a:cubicBezTo>
                  <a:pt x="0" y="46251"/>
                  <a:pt x="46251" y="0"/>
                  <a:pt x="103305" y="0"/>
                </a:cubicBezTo>
                <a:lnTo>
                  <a:pt x="1998127" y="0"/>
                </a:lnTo>
                <a:cubicBezTo>
                  <a:pt x="2055181" y="0"/>
                  <a:pt x="2101432" y="46251"/>
                  <a:pt x="2101432" y="103305"/>
                </a:cubicBezTo>
                <a:lnTo>
                  <a:pt x="2101432" y="929745"/>
                </a:lnTo>
                <a:cubicBezTo>
                  <a:pt x="2101432" y="986799"/>
                  <a:pt x="2055181" y="1033050"/>
                  <a:pt x="1998127" y="1033050"/>
                </a:cubicBezTo>
                <a:lnTo>
                  <a:pt x="103305" y="1033050"/>
                </a:lnTo>
                <a:cubicBezTo>
                  <a:pt x="46251" y="1033050"/>
                  <a:pt x="0" y="986799"/>
                  <a:pt x="0" y="929745"/>
                </a:cubicBezTo>
                <a:lnTo>
                  <a:pt x="0" y="10330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6937" tIns="136937" rIns="136937" bIns="136937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/>
              <a:t>Population</a:t>
            </a:r>
            <a:endParaRPr lang="en-US" sz="2800" kern="1200" dirty="0"/>
          </a:p>
        </p:txBody>
      </p:sp>
      <p:sp>
        <p:nvSpPr>
          <p:cNvPr id="4" name="Freeform 3"/>
          <p:cNvSpPr/>
          <p:nvPr/>
        </p:nvSpPr>
        <p:spPr>
          <a:xfrm>
            <a:off x="2440553" y="3565395"/>
            <a:ext cx="217080" cy="192755"/>
          </a:xfrm>
          <a:custGeom>
            <a:avLst/>
            <a:gdLst>
              <a:gd name="connsiteX0" fmla="*/ 0 w 217080"/>
              <a:gd name="connsiteY0" fmla="*/ 38551 h 192755"/>
              <a:gd name="connsiteX1" fmla="*/ 120703 w 217080"/>
              <a:gd name="connsiteY1" fmla="*/ 38551 h 192755"/>
              <a:gd name="connsiteX2" fmla="*/ 120703 w 217080"/>
              <a:gd name="connsiteY2" fmla="*/ 0 h 192755"/>
              <a:gd name="connsiteX3" fmla="*/ 217080 w 217080"/>
              <a:gd name="connsiteY3" fmla="*/ 96378 h 192755"/>
              <a:gd name="connsiteX4" fmla="*/ 120703 w 217080"/>
              <a:gd name="connsiteY4" fmla="*/ 192755 h 192755"/>
              <a:gd name="connsiteX5" fmla="*/ 120703 w 217080"/>
              <a:gd name="connsiteY5" fmla="*/ 154204 h 192755"/>
              <a:gd name="connsiteX6" fmla="*/ 0 w 217080"/>
              <a:gd name="connsiteY6" fmla="*/ 154204 h 192755"/>
              <a:gd name="connsiteX7" fmla="*/ 0 w 217080"/>
              <a:gd name="connsiteY7" fmla="*/ 38551 h 192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7080" h="192755">
                <a:moveTo>
                  <a:pt x="0" y="38551"/>
                </a:moveTo>
                <a:lnTo>
                  <a:pt x="120703" y="38551"/>
                </a:lnTo>
                <a:lnTo>
                  <a:pt x="120703" y="0"/>
                </a:lnTo>
                <a:lnTo>
                  <a:pt x="217080" y="96378"/>
                </a:lnTo>
                <a:lnTo>
                  <a:pt x="120703" y="192755"/>
                </a:lnTo>
                <a:lnTo>
                  <a:pt x="120703" y="154204"/>
                </a:lnTo>
                <a:lnTo>
                  <a:pt x="0" y="154204"/>
                </a:lnTo>
                <a:lnTo>
                  <a:pt x="0" y="38551"/>
                </a:lnTo>
                <a:close/>
              </a:path>
            </a:pathLst>
          </a:custGeom>
        </p:spPr>
        <p:style>
          <a:lnRef idx="0">
            <a:schemeClr val="accent4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38551" rIns="57826" bIns="38551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00" kern="1200"/>
          </a:p>
        </p:txBody>
      </p:sp>
      <p:sp>
        <p:nvSpPr>
          <p:cNvPr id="6" name="Freeform 5"/>
          <p:cNvSpPr/>
          <p:nvPr/>
        </p:nvSpPr>
        <p:spPr>
          <a:xfrm>
            <a:off x="2678021" y="3145247"/>
            <a:ext cx="2101432" cy="1033050"/>
          </a:xfrm>
          <a:custGeom>
            <a:avLst/>
            <a:gdLst>
              <a:gd name="connsiteX0" fmla="*/ 0 w 2101432"/>
              <a:gd name="connsiteY0" fmla="*/ 103305 h 1033050"/>
              <a:gd name="connsiteX1" fmla="*/ 103305 w 2101432"/>
              <a:gd name="connsiteY1" fmla="*/ 0 h 1033050"/>
              <a:gd name="connsiteX2" fmla="*/ 1998127 w 2101432"/>
              <a:gd name="connsiteY2" fmla="*/ 0 h 1033050"/>
              <a:gd name="connsiteX3" fmla="*/ 2101432 w 2101432"/>
              <a:gd name="connsiteY3" fmla="*/ 103305 h 1033050"/>
              <a:gd name="connsiteX4" fmla="*/ 2101432 w 2101432"/>
              <a:gd name="connsiteY4" fmla="*/ 929745 h 1033050"/>
              <a:gd name="connsiteX5" fmla="*/ 1998127 w 2101432"/>
              <a:gd name="connsiteY5" fmla="*/ 1033050 h 1033050"/>
              <a:gd name="connsiteX6" fmla="*/ 103305 w 2101432"/>
              <a:gd name="connsiteY6" fmla="*/ 1033050 h 1033050"/>
              <a:gd name="connsiteX7" fmla="*/ 0 w 2101432"/>
              <a:gd name="connsiteY7" fmla="*/ 929745 h 1033050"/>
              <a:gd name="connsiteX8" fmla="*/ 0 w 2101432"/>
              <a:gd name="connsiteY8" fmla="*/ 103305 h 103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1432" h="1033050">
                <a:moveTo>
                  <a:pt x="0" y="103305"/>
                </a:moveTo>
                <a:cubicBezTo>
                  <a:pt x="0" y="46251"/>
                  <a:pt x="46251" y="0"/>
                  <a:pt x="103305" y="0"/>
                </a:cubicBezTo>
                <a:lnTo>
                  <a:pt x="1998127" y="0"/>
                </a:lnTo>
                <a:cubicBezTo>
                  <a:pt x="2055181" y="0"/>
                  <a:pt x="2101432" y="46251"/>
                  <a:pt x="2101432" y="103305"/>
                </a:cubicBezTo>
                <a:lnTo>
                  <a:pt x="2101432" y="929745"/>
                </a:lnTo>
                <a:cubicBezTo>
                  <a:pt x="2101432" y="986799"/>
                  <a:pt x="2055181" y="1033050"/>
                  <a:pt x="1998127" y="1033050"/>
                </a:cubicBezTo>
                <a:lnTo>
                  <a:pt x="103305" y="1033050"/>
                </a:lnTo>
                <a:cubicBezTo>
                  <a:pt x="46251" y="1033050"/>
                  <a:pt x="0" y="986799"/>
                  <a:pt x="0" y="929745"/>
                </a:cubicBezTo>
                <a:lnTo>
                  <a:pt x="0" y="10330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6937" tIns="136937" rIns="136937" bIns="136937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/>
              <a:t>Sampling frame</a:t>
            </a:r>
          </a:p>
        </p:txBody>
      </p:sp>
      <p:sp>
        <p:nvSpPr>
          <p:cNvPr id="7" name="Freeform 6"/>
          <p:cNvSpPr/>
          <p:nvPr/>
        </p:nvSpPr>
        <p:spPr>
          <a:xfrm>
            <a:off x="4807816" y="3565395"/>
            <a:ext cx="217080" cy="192755"/>
          </a:xfrm>
          <a:custGeom>
            <a:avLst/>
            <a:gdLst>
              <a:gd name="connsiteX0" fmla="*/ 0 w 217080"/>
              <a:gd name="connsiteY0" fmla="*/ 38551 h 192755"/>
              <a:gd name="connsiteX1" fmla="*/ 120703 w 217080"/>
              <a:gd name="connsiteY1" fmla="*/ 38551 h 192755"/>
              <a:gd name="connsiteX2" fmla="*/ 120703 w 217080"/>
              <a:gd name="connsiteY2" fmla="*/ 0 h 192755"/>
              <a:gd name="connsiteX3" fmla="*/ 217080 w 217080"/>
              <a:gd name="connsiteY3" fmla="*/ 96378 h 192755"/>
              <a:gd name="connsiteX4" fmla="*/ 120703 w 217080"/>
              <a:gd name="connsiteY4" fmla="*/ 192755 h 192755"/>
              <a:gd name="connsiteX5" fmla="*/ 120703 w 217080"/>
              <a:gd name="connsiteY5" fmla="*/ 154204 h 192755"/>
              <a:gd name="connsiteX6" fmla="*/ 0 w 217080"/>
              <a:gd name="connsiteY6" fmla="*/ 154204 h 192755"/>
              <a:gd name="connsiteX7" fmla="*/ 0 w 217080"/>
              <a:gd name="connsiteY7" fmla="*/ 38551 h 192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7080" h="192755">
                <a:moveTo>
                  <a:pt x="0" y="38551"/>
                </a:moveTo>
                <a:lnTo>
                  <a:pt x="120703" y="38551"/>
                </a:lnTo>
                <a:lnTo>
                  <a:pt x="120703" y="0"/>
                </a:lnTo>
                <a:lnTo>
                  <a:pt x="217080" y="96378"/>
                </a:lnTo>
                <a:lnTo>
                  <a:pt x="120703" y="192755"/>
                </a:lnTo>
                <a:lnTo>
                  <a:pt x="120703" y="154204"/>
                </a:lnTo>
                <a:lnTo>
                  <a:pt x="0" y="154204"/>
                </a:lnTo>
                <a:lnTo>
                  <a:pt x="0" y="38551"/>
                </a:lnTo>
                <a:close/>
              </a:path>
            </a:pathLst>
          </a:custGeom>
        </p:spPr>
        <p:style>
          <a:lnRef idx="0">
            <a:schemeClr val="accent4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38551" rIns="57826" bIns="38551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00" kern="1200"/>
          </a:p>
        </p:txBody>
      </p:sp>
      <p:sp>
        <p:nvSpPr>
          <p:cNvPr id="8" name="Freeform 7"/>
          <p:cNvSpPr/>
          <p:nvPr/>
        </p:nvSpPr>
        <p:spPr>
          <a:xfrm>
            <a:off x="5045283" y="3145247"/>
            <a:ext cx="2101432" cy="1033050"/>
          </a:xfrm>
          <a:custGeom>
            <a:avLst/>
            <a:gdLst>
              <a:gd name="connsiteX0" fmla="*/ 0 w 2101432"/>
              <a:gd name="connsiteY0" fmla="*/ 103305 h 1033050"/>
              <a:gd name="connsiteX1" fmla="*/ 103305 w 2101432"/>
              <a:gd name="connsiteY1" fmla="*/ 0 h 1033050"/>
              <a:gd name="connsiteX2" fmla="*/ 1998127 w 2101432"/>
              <a:gd name="connsiteY2" fmla="*/ 0 h 1033050"/>
              <a:gd name="connsiteX3" fmla="*/ 2101432 w 2101432"/>
              <a:gd name="connsiteY3" fmla="*/ 103305 h 1033050"/>
              <a:gd name="connsiteX4" fmla="*/ 2101432 w 2101432"/>
              <a:gd name="connsiteY4" fmla="*/ 929745 h 1033050"/>
              <a:gd name="connsiteX5" fmla="*/ 1998127 w 2101432"/>
              <a:gd name="connsiteY5" fmla="*/ 1033050 h 1033050"/>
              <a:gd name="connsiteX6" fmla="*/ 103305 w 2101432"/>
              <a:gd name="connsiteY6" fmla="*/ 1033050 h 1033050"/>
              <a:gd name="connsiteX7" fmla="*/ 0 w 2101432"/>
              <a:gd name="connsiteY7" fmla="*/ 929745 h 1033050"/>
              <a:gd name="connsiteX8" fmla="*/ 0 w 2101432"/>
              <a:gd name="connsiteY8" fmla="*/ 103305 h 103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1432" h="1033050">
                <a:moveTo>
                  <a:pt x="0" y="103305"/>
                </a:moveTo>
                <a:cubicBezTo>
                  <a:pt x="0" y="46251"/>
                  <a:pt x="46251" y="0"/>
                  <a:pt x="103305" y="0"/>
                </a:cubicBezTo>
                <a:lnTo>
                  <a:pt x="1998127" y="0"/>
                </a:lnTo>
                <a:cubicBezTo>
                  <a:pt x="2055181" y="0"/>
                  <a:pt x="2101432" y="46251"/>
                  <a:pt x="2101432" y="103305"/>
                </a:cubicBezTo>
                <a:lnTo>
                  <a:pt x="2101432" y="929745"/>
                </a:lnTo>
                <a:cubicBezTo>
                  <a:pt x="2101432" y="986799"/>
                  <a:pt x="2055181" y="1033050"/>
                  <a:pt x="1998127" y="1033050"/>
                </a:cubicBezTo>
                <a:lnTo>
                  <a:pt x="103305" y="1033050"/>
                </a:lnTo>
                <a:cubicBezTo>
                  <a:pt x="46251" y="1033050"/>
                  <a:pt x="0" y="986799"/>
                  <a:pt x="0" y="929745"/>
                </a:cubicBezTo>
                <a:lnTo>
                  <a:pt x="0" y="10330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6937" tIns="136937" rIns="136937" bIns="136937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/>
              <a:t>Sample</a:t>
            </a:r>
            <a:endParaRPr lang="en-US" sz="2800" kern="1200" dirty="0"/>
          </a:p>
        </p:txBody>
      </p:sp>
      <p:sp>
        <p:nvSpPr>
          <p:cNvPr id="9" name="Freeform 8"/>
          <p:cNvSpPr/>
          <p:nvPr/>
        </p:nvSpPr>
        <p:spPr>
          <a:xfrm>
            <a:off x="7175078" y="3565395"/>
            <a:ext cx="217080" cy="192755"/>
          </a:xfrm>
          <a:custGeom>
            <a:avLst/>
            <a:gdLst>
              <a:gd name="connsiteX0" fmla="*/ 0 w 217080"/>
              <a:gd name="connsiteY0" fmla="*/ 38551 h 192755"/>
              <a:gd name="connsiteX1" fmla="*/ 120703 w 217080"/>
              <a:gd name="connsiteY1" fmla="*/ 38551 h 192755"/>
              <a:gd name="connsiteX2" fmla="*/ 120703 w 217080"/>
              <a:gd name="connsiteY2" fmla="*/ 0 h 192755"/>
              <a:gd name="connsiteX3" fmla="*/ 217080 w 217080"/>
              <a:gd name="connsiteY3" fmla="*/ 96378 h 192755"/>
              <a:gd name="connsiteX4" fmla="*/ 120703 w 217080"/>
              <a:gd name="connsiteY4" fmla="*/ 192755 h 192755"/>
              <a:gd name="connsiteX5" fmla="*/ 120703 w 217080"/>
              <a:gd name="connsiteY5" fmla="*/ 154204 h 192755"/>
              <a:gd name="connsiteX6" fmla="*/ 0 w 217080"/>
              <a:gd name="connsiteY6" fmla="*/ 154204 h 192755"/>
              <a:gd name="connsiteX7" fmla="*/ 0 w 217080"/>
              <a:gd name="connsiteY7" fmla="*/ 38551 h 192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7080" h="192755">
                <a:moveTo>
                  <a:pt x="0" y="38551"/>
                </a:moveTo>
                <a:lnTo>
                  <a:pt x="120703" y="38551"/>
                </a:lnTo>
                <a:lnTo>
                  <a:pt x="120703" y="0"/>
                </a:lnTo>
                <a:lnTo>
                  <a:pt x="217080" y="96378"/>
                </a:lnTo>
                <a:lnTo>
                  <a:pt x="120703" y="192755"/>
                </a:lnTo>
                <a:lnTo>
                  <a:pt x="120703" y="154204"/>
                </a:lnTo>
                <a:lnTo>
                  <a:pt x="0" y="154204"/>
                </a:lnTo>
                <a:lnTo>
                  <a:pt x="0" y="38551"/>
                </a:lnTo>
                <a:close/>
              </a:path>
            </a:pathLst>
          </a:custGeom>
        </p:spPr>
        <p:style>
          <a:lnRef idx="0">
            <a:schemeClr val="accent4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38551" rIns="57826" bIns="38551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00" kern="1200"/>
          </a:p>
        </p:txBody>
      </p:sp>
      <p:sp>
        <p:nvSpPr>
          <p:cNvPr id="10" name="Freeform 9"/>
          <p:cNvSpPr/>
          <p:nvPr/>
        </p:nvSpPr>
        <p:spPr>
          <a:xfrm>
            <a:off x="7412546" y="3145247"/>
            <a:ext cx="2101432" cy="1033050"/>
          </a:xfrm>
          <a:custGeom>
            <a:avLst/>
            <a:gdLst>
              <a:gd name="connsiteX0" fmla="*/ 0 w 2101432"/>
              <a:gd name="connsiteY0" fmla="*/ 103305 h 1033050"/>
              <a:gd name="connsiteX1" fmla="*/ 103305 w 2101432"/>
              <a:gd name="connsiteY1" fmla="*/ 0 h 1033050"/>
              <a:gd name="connsiteX2" fmla="*/ 1998127 w 2101432"/>
              <a:gd name="connsiteY2" fmla="*/ 0 h 1033050"/>
              <a:gd name="connsiteX3" fmla="*/ 2101432 w 2101432"/>
              <a:gd name="connsiteY3" fmla="*/ 103305 h 1033050"/>
              <a:gd name="connsiteX4" fmla="*/ 2101432 w 2101432"/>
              <a:gd name="connsiteY4" fmla="*/ 929745 h 1033050"/>
              <a:gd name="connsiteX5" fmla="*/ 1998127 w 2101432"/>
              <a:gd name="connsiteY5" fmla="*/ 1033050 h 1033050"/>
              <a:gd name="connsiteX6" fmla="*/ 103305 w 2101432"/>
              <a:gd name="connsiteY6" fmla="*/ 1033050 h 1033050"/>
              <a:gd name="connsiteX7" fmla="*/ 0 w 2101432"/>
              <a:gd name="connsiteY7" fmla="*/ 929745 h 1033050"/>
              <a:gd name="connsiteX8" fmla="*/ 0 w 2101432"/>
              <a:gd name="connsiteY8" fmla="*/ 103305 h 103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1432" h="1033050">
                <a:moveTo>
                  <a:pt x="0" y="103305"/>
                </a:moveTo>
                <a:cubicBezTo>
                  <a:pt x="0" y="46251"/>
                  <a:pt x="46251" y="0"/>
                  <a:pt x="103305" y="0"/>
                </a:cubicBezTo>
                <a:lnTo>
                  <a:pt x="1998127" y="0"/>
                </a:lnTo>
                <a:cubicBezTo>
                  <a:pt x="2055181" y="0"/>
                  <a:pt x="2101432" y="46251"/>
                  <a:pt x="2101432" y="103305"/>
                </a:cubicBezTo>
                <a:lnTo>
                  <a:pt x="2101432" y="929745"/>
                </a:lnTo>
                <a:cubicBezTo>
                  <a:pt x="2101432" y="986799"/>
                  <a:pt x="2055181" y="1033050"/>
                  <a:pt x="1998127" y="1033050"/>
                </a:cubicBezTo>
                <a:lnTo>
                  <a:pt x="103305" y="1033050"/>
                </a:lnTo>
                <a:cubicBezTo>
                  <a:pt x="46251" y="1033050"/>
                  <a:pt x="0" y="986799"/>
                  <a:pt x="0" y="929745"/>
                </a:cubicBezTo>
                <a:lnTo>
                  <a:pt x="0" y="10330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6937" tIns="136937" rIns="136937" bIns="136937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/>
              <a:t>Interviewed sample</a:t>
            </a:r>
            <a:endParaRPr lang="en-US" sz="2800" kern="1200" dirty="0"/>
          </a:p>
        </p:txBody>
      </p:sp>
      <p:sp>
        <p:nvSpPr>
          <p:cNvPr id="11" name="Freeform 10"/>
          <p:cNvSpPr/>
          <p:nvPr/>
        </p:nvSpPr>
        <p:spPr>
          <a:xfrm>
            <a:off x="9542340" y="3565395"/>
            <a:ext cx="217080" cy="192755"/>
          </a:xfrm>
          <a:custGeom>
            <a:avLst/>
            <a:gdLst>
              <a:gd name="connsiteX0" fmla="*/ 0 w 217080"/>
              <a:gd name="connsiteY0" fmla="*/ 38551 h 192755"/>
              <a:gd name="connsiteX1" fmla="*/ 120703 w 217080"/>
              <a:gd name="connsiteY1" fmla="*/ 38551 h 192755"/>
              <a:gd name="connsiteX2" fmla="*/ 120703 w 217080"/>
              <a:gd name="connsiteY2" fmla="*/ 0 h 192755"/>
              <a:gd name="connsiteX3" fmla="*/ 217080 w 217080"/>
              <a:gd name="connsiteY3" fmla="*/ 96378 h 192755"/>
              <a:gd name="connsiteX4" fmla="*/ 120703 w 217080"/>
              <a:gd name="connsiteY4" fmla="*/ 192755 h 192755"/>
              <a:gd name="connsiteX5" fmla="*/ 120703 w 217080"/>
              <a:gd name="connsiteY5" fmla="*/ 154204 h 192755"/>
              <a:gd name="connsiteX6" fmla="*/ 0 w 217080"/>
              <a:gd name="connsiteY6" fmla="*/ 154204 h 192755"/>
              <a:gd name="connsiteX7" fmla="*/ 0 w 217080"/>
              <a:gd name="connsiteY7" fmla="*/ 38551 h 192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7080" h="192755">
                <a:moveTo>
                  <a:pt x="0" y="38551"/>
                </a:moveTo>
                <a:lnTo>
                  <a:pt x="120703" y="38551"/>
                </a:lnTo>
                <a:lnTo>
                  <a:pt x="120703" y="0"/>
                </a:lnTo>
                <a:lnTo>
                  <a:pt x="217080" y="96378"/>
                </a:lnTo>
                <a:lnTo>
                  <a:pt x="120703" y="192755"/>
                </a:lnTo>
                <a:lnTo>
                  <a:pt x="120703" y="154204"/>
                </a:lnTo>
                <a:lnTo>
                  <a:pt x="0" y="154204"/>
                </a:lnTo>
                <a:lnTo>
                  <a:pt x="0" y="38551"/>
                </a:lnTo>
                <a:close/>
              </a:path>
            </a:pathLst>
          </a:custGeom>
        </p:spPr>
        <p:style>
          <a:lnRef idx="0">
            <a:schemeClr val="accent4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38551" rIns="57826" bIns="38551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00" kern="1200"/>
          </a:p>
        </p:txBody>
      </p:sp>
      <p:sp>
        <p:nvSpPr>
          <p:cNvPr id="12" name="Freeform 11"/>
          <p:cNvSpPr/>
          <p:nvPr/>
        </p:nvSpPr>
        <p:spPr>
          <a:xfrm>
            <a:off x="9779808" y="3145247"/>
            <a:ext cx="2101432" cy="1033050"/>
          </a:xfrm>
          <a:custGeom>
            <a:avLst/>
            <a:gdLst>
              <a:gd name="connsiteX0" fmla="*/ 0 w 2101432"/>
              <a:gd name="connsiteY0" fmla="*/ 103305 h 1033050"/>
              <a:gd name="connsiteX1" fmla="*/ 103305 w 2101432"/>
              <a:gd name="connsiteY1" fmla="*/ 0 h 1033050"/>
              <a:gd name="connsiteX2" fmla="*/ 1998127 w 2101432"/>
              <a:gd name="connsiteY2" fmla="*/ 0 h 1033050"/>
              <a:gd name="connsiteX3" fmla="*/ 2101432 w 2101432"/>
              <a:gd name="connsiteY3" fmla="*/ 103305 h 1033050"/>
              <a:gd name="connsiteX4" fmla="*/ 2101432 w 2101432"/>
              <a:gd name="connsiteY4" fmla="*/ 929745 h 1033050"/>
              <a:gd name="connsiteX5" fmla="*/ 1998127 w 2101432"/>
              <a:gd name="connsiteY5" fmla="*/ 1033050 h 1033050"/>
              <a:gd name="connsiteX6" fmla="*/ 103305 w 2101432"/>
              <a:gd name="connsiteY6" fmla="*/ 1033050 h 1033050"/>
              <a:gd name="connsiteX7" fmla="*/ 0 w 2101432"/>
              <a:gd name="connsiteY7" fmla="*/ 929745 h 1033050"/>
              <a:gd name="connsiteX8" fmla="*/ 0 w 2101432"/>
              <a:gd name="connsiteY8" fmla="*/ 103305 h 103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1432" h="1033050">
                <a:moveTo>
                  <a:pt x="0" y="103305"/>
                </a:moveTo>
                <a:cubicBezTo>
                  <a:pt x="0" y="46251"/>
                  <a:pt x="46251" y="0"/>
                  <a:pt x="103305" y="0"/>
                </a:cubicBezTo>
                <a:lnTo>
                  <a:pt x="1998127" y="0"/>
                </a:lnTo>
                <a:cubicBezTo>
                  <a:pt x="2055181" y="0"/>
                  <a:pt x="2101432" y="46251"/>
                  <a:pt x="2101432" y="103305"/>
                </a:cubicBezTo>
                <a:lnTo>
                  <a:pt x="2101432" y="929745"/>
                </a:lnTo>
                <a:cubicBezTo>
                  <a:pt x="2101432" y="986799"/>
                  <a:pt x="2055181" y="1033050"/>
                  <a:pt x="1998127" y="1033050"/>
                </a:cubicBezTo>
                <a:lnTo>
                  <a:pt x="103305" y="1033050"/>
                </a:lnTo>
                <a:cubicBezTo>
                  <a:pt x="46251" y="1033050"/>
                  <a:pt x="0" y="986799"/>
                  <a:pt x="0" y="929745"/>
                </a:cubicBezTo>
                <a:lnTo>
                  <a:pt x="0" y="10330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6937" tIns="136937" rIns="136937" bIns="136937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/>
              <a:t>Data</a:t>
            </a:r>
            <a:endParaRPr lang="en-US" sz="2800" kern="1200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4909887" y="2785473"/>
            <a:ext cx="0" cy="685800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88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type="body" sz="quarter" idx="16"/>
          </p:nvPr>
        </p:nvSpPr>
        <p:spPr>
          <a:xfrm>
            <a:off x="3886200" y="2233024"/>
            <a:ext cx="2095500" cy="476249"/>
          </a:xfrm>
        </p:spPr>
        <p:txBody>
          <a:bodyPr/>
          <a:lstStyle/>
          <a:p>
            <a:pPr marL="0" indent="0" algn="ctr">
              <a:buNone/>
            </a:pPr>
            <a:r>
              <a:rPr lang="nl-NL" sz="2800" dirty="0" smtClean="0"/>
              <a:t>“sampling”</a:t>
            </a:r>
            <a:endParaRPr lang="nl-NL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45334" y="5678956"/>
            <a:ext cx="499533" cy="476251"/>
          </a:xfrm>
        </p:spPr>
        <p:txBody>
          <a:bodyPr/>
          <a:lstStyle/>
          <a:p>
            <a:fld id="{13C9CC7F-86E1-48DE-82DC-E9AC50D04532}" type="slidenum">
              <a:rPr lang="nl-NL" smtClean="0"/>
              <a:pPr/>
              <a:t>9</a:t>
            </a:fld>
            <a:endParaRPr lang="nl-NL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86539720"/>
              </p:ext>
            </p:extLst>
          </p:nvPr>
        </p:nvGraphicFramePr>
        <p:xfrm>
          <a:off x="304800" y="2480673"/>
          <a:ext cx="11582400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6" name="Straight Arrow Connector 15"/>
          <p:cNvCxnSpPr/>
          <p:nvPr/>
        </p:nvCxnSpPr>
        <p:spPr>
          <a:xfrm>
            <a:off x="4909887" y="2785473"/>
            <a:ext cx="0" cy="685800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1828800" y="685800"/>
            <a:ext cx="10058400" cy="732985"/>
          </a:xfrm>
        </p:spPr>
        <p:txBody>
          <a:bodyPr/>
          <a:lstStyle/>
          <a:p>
            <a:r>
              <a:rPr lang="en-US" dirty="0" smtClean="0"/>
              <a:t>Distortions in </a:t>
            </a:r>
            <a:r>
              <a:rPr lang="en-US" dirty="0" smtClean="0"/>
              <a:t>the process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514600" y="3776073"/>
            <a:ext cx="0" cy="91440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Content Placeholder 1"/>
          <p:cNvSpPr>
            <a:spLocks noGrp="1"/>
          </p:cNvSpPr>
          <p:nvPr>
            <p:ph type="body" sz="quarter" idx="16"/>
          </p:nvPr>
        </p:nvSpPr>
        <p:spPr>
          <a:xfrm>
            <a:off x="472832" y="4572000"/>
            <a:ext cx="4083537" cy="948715"/>
          </a:xfrm>
        </p:spPr>
        <p:txBody>
          <a:bodyPr/>
          <a:lstStyle/>
          <a:p>
            <a:pPr marL="0" indent="0" algn="ctr">
              <a:buNone/>
            </a:pPr>
            <a:r>
              <a:rPr lang="nl-NL" sz="2800" dirty="0" smtClean="0"/>
              <a:t>Registration errors</a:t>
            </a:r>
            <a:endParaRPr lang="nl-NL" sz="28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4909887" y="3772964"/>
            <a:ext cx="1" cy="1371212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Content Placeholder 1"/>
          <p:cNvSpPr>
            <a:spLocks noGrp="1"/>
          </p:cNvSpPr>
          <p:nvPr>
            <p:ph type="body" sz="quarter" idx="16"/>
          </p:nvPr>
        </p:nvSpPr>
        <p:spPr>
          <a:xfrm>
            <a:off x="2892182" y="5029200"/>
            <a:ext cx="4083537" cy="948715"/>
          </a:xfrm>
        </p:spPr>
        <p:txBody>
          <a:bodyPr/>
          <a:lstStyle/>
          <a:p>
            <a:pPr marL="0" indent="0" algn="ctr">
              <a:buNone/>
            </a:pPr>
            <a:r>
              <a:rPr lang="nl-NL" sz="2800" dirty="0" smtClean="0"/>
              <a:t>Sampling error &amp; bias</a:t>
            </a:r>
            <a:endParaRPr lang="nl-NL" sz="2800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7258050" y="3780084"/>
            <a:ext cx="0" cy="1630116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Content Placeholder 1"/>
          <p:cNvSpPr>
            <a:spLocks noGrp="1"/>
          </p:cNvSpPr>
          <p:nvPr>
            <p:ph type="body" sz="quarter" idx="16"/>
          </p:nvPr>
        </p:nvSpPr>
        <p:spPr>
          <a:xfrm>
            <a:off x="5216282" y="5486400"/>
            <a:ext cx="4083537" cy="948715"/>
          </a:xfrm>
        </p:spPr>
        <p:txBody>
          <a:bodyPr/>
          <a:lstStyle/>
          <a:p>
            <a:pPr marL="0" indent="0" algn="ctr">
              <a:buNone/>
            </a:pPr>
            <a:r>
              <a:rPr lang="nl-NL" sz="2800" dirty="0" smtClean="0"/>
              <a:t>Non-response, refusals</a:t>
            </a:r>
            <a:endParaRPr lang="nl-NL" sz="2800" dirty="0"/>
          </a:p>
        </p:txBody>
      </p:sp>
      <p:cxnSp>
        <p:nvCxnSpPr>
          <p:cNvPr id="17" name="Straight Arrow Connector 16"/>
          <p:cNvCxnSpPr>
            <a:stCxn id="18" idx="0"/>
          </p:cNvCxnSpPr>
          <p:nvPr/>
        </p:nvCxnSpPr>
        <p:spPr>
          <a:xfrm flipH="1" flipV="1">
            <a:off x="9657347" y="3776073"/>
            <a:ext cx="1" cy="2133212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Content Placeholder 1"/>
          <p:cNvSpPr>
            <a:spLocks noGrp="1"/>
          </p:cNvSpPr>
          <p:nvPr>
            <p:ph type="body" sz="quarter" idx="16"/>
          </p:nvPr>
        </p:nvSpPr>
        <p:spPr>
          <a:xfrm>
            <a:off x="7615579" y="5909285"/>
            <a:ext cx="4083537" cy="948715"/>
          </a:xfrm>
        </p:spPr>
        <p:txBody>
          <a:bodyPr/>
          <a:lstStyle/>
          <a:p>
            <a:pPr marL="0" indent="0" algn="ctr">
              <a:buNone/>
            </a:pPr>
            <a:r>
              <a:rPr lang="nl-NL" sz="2800" dirty="0" smtClean="0"/>
              <a:t>Item non-response</a:t>
            </a:r>
            <a:endParaRPr lang="nl-NL" sz="2800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7258050" y="2480673"/>
            <a:ext cx="438150" cy="990600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1"/>
              <p:cNvSpPr>
                <a:spLocks noGrp="1"/>
              </p:cNvSpPr>
              <p:nvPr>
                <p:ph type="body" sz="quarter" idx="16"/>
              </p:nvPr>
            </p:nvSpPr>
            <p:spPr>
              <a:xfrm>
                <a:off x="5981700" y="1752600"/>
                <a:ext cx="5905500" cy="51234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nl-NL" sz="2800" i="1">
                            <a:latin typeface="Cambria Math"/>
                          </a:rPr>
                          <m:t>𝑖𝑛𝑡𝑒𝑟𝑣𝑖𝑒𝑤𝑒𝑑</m:t>
                        </m:r>
                        <m:r>
                          <a:rPr lang="nl-NL" sz="2800" i="1">
                            <a:latin typeface="Cambria Math"/>
                          </a:rPr>
                          <m:t> </m:t>
                        </m:r>
                        <m:r>
                          <a:rPr lang="nl-NL" sz="2800" i="1">
                            <a:latin typeface="Cambria Math"/>
                          </a:rPr>
                          <m:t>𝑠𝑎𝑚𝑝𝑙𝑒</m:t>
                        </m:r>
                        <m:r>
                          <a:rPr lang="nl-NL" sz="2800" i="1">
                            <a:latin typeface="Cambria Math"/>
                          </a:rPr>
                          <m:t> </m:t>
                        </m:r>
                        <m:r>
                          <a:rPr lang="nl-NL" sz="2800" i="1">
                            <a:latin typeface="Cambria Math"/>
                          </a:rPr>
                          <m:t>𝑠𝑖𝑧𝑒</m:t>
                        </m:r>
                      </m:num>
                      <m:den>
                        <m:r>
                          <a:rPr lang="nl-NL" sz="2800" i="1">
                            <a:latin typeface="Cambria Math"/>
                          </a:rPr>
                          <m:t>𝑆𝑎𝑚𝑝𝑙𝑒</m:t>
                        </m:r>
                        <m:r>
                          <a:rPr lang="nl-NL" sz="2800" i="1">
                            <a:latin typeface="Cambria Math"/>
                          </a:rPr>
                          <m:t> </m:t>
                        </m:r>
                        <m:r>
                          <a:rPr lang="nl-NL" sz="2800" i="1">
                            <a:latin typeface="Cambria Math"/>
                          </a:rPr>
                          <m:t>𝑠𝑖𝑧𝑒</m:t>
                        </m:r>
                      </m:den>
                    </m:f>
                  </m:oMath>
                </a14:m>
                <a:r>
                  <a:rPr lang="en-US" sz="2800" dirty="0"/>
                  <a:t> = response rate</a:t>
                </a:r>
              </a:p>
            </p:txBody>
          </p:sp>
        </mc:Choice>
        <mc:Fallback xmlns="">
          <p:sp>
            <p:nvSpPr>
              <p:cNvPr id="23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6"/>
              </p:nvPr>
            </p:nvSpPr>
            <p:spPr>
              <a:xfrm>
                <a:off x="5981700" y="1752600"/>
                <a:ext cx="5905500" cy="512344"/>
              </a:xfrm>
              <a:blipFill rotWithShape="0">
                <a:blip r:embed="rId8"/>
                <a:stretch>
                  <a:fillRect t="-30952" b="-15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169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3" grpId="0" build="p"/>
      <p:bldP spid="15" grpId="0" build="p"/>
      <p:bldP spid="18" grpId="0" build="p"/>
      <p:bldP spid="23" grpId="0" build="p"/>
    </p:bldLst>
  </p:timing>
</p:sld>
</file>

<file path=ppt/theme/theme1.xml><?xml version="1.0" encoding="utf-8"?>
<a:theme xmlns:a="http://schemas.openxmlformats.org/drawingml/2006/main" name="UT_NL 16-9 new">
  <a:themeElements>
    <a:clrScheme name="UT_wit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4B233"/>
      </a:accent1>
      <a:accent2>
        <a:srgbClr val="CF0072"/>
      </a:accent2>
      <a:accent3>
        <a:srgbClr val="FED100"/>
      </a:accent3>
      <a:accent4>
        <a:srgbClr val="0098C3"/>
      </a:accent4>
      <a:accent5>
        <a:srgbClr val="DC0C30"/>
      </a:accent5>
      <a:accent6>
        <a:srgbClr val="006A4D"/>
      </a:accent6>
      <a:hlink>
        <a:srgbClr val="4F2D7F"/>
      </a:hlink>
      <a:folHlink>
        <a:srgbClr val="887B1B"/>
      </a:folHlink>
    </a:clrScheme>
    <a:fontScheme name="Standaardontwerp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CA440"/>
        </a:accent1>
        <a:accent2>
          <a:srgbClr val="FFD600"/>
        </a:accent2>
        <a:accent3>
          <a:srgbClr val="FFFFFF"/>
        </a:accent3>
        <a:accent4>
          <a:srgbClr val="000000"/>
        </a:accent4>
        <a:accent5>
          <a:srgbClr val="B5CFAF"/>
        </a:accent5>
        <a:accent6>
          <a:srgbClr val="E7C200"/>
        </a:accent6>
        <a:hlink>
          <a:srgbClr val="C40079"/>
        </a:hlink>
        <a:folHlink>
          <a:srgbClr val="0098A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UT_EN 16-9</Template>
  <TotalTime>0</TotalTime>
  <Words>614</Words>
  <Application>Microsoft Office PowerPoint</Application>
  <PresentationFormat>Custom</PresentationFormat>
  <Paragraphs>194</Paragraphs>
  <Slides>20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UT_NL 16-9 new</vt:lpstr>
      <vt:lpstr>PowerPoint Presentation</vt:lpstr>
      <vt:lpstr>Sampling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Rens ten Klooster</dc:creator>
  <cp:lastModifiedBy>UT-werkplek x64</cp:lastModifiedBy>
  <cp:revision>26</cp:revision>
  <dcterms:created xsi:type="dcterms:W3CDTF">2015-06-23T15:17:08Z</dcterms:created>
  <dcterms:modified xsi:type="dcterms:W3CDTF">2015-07-01T07:42:39Z</dcterms:modified>
</cp:coreProperties>
</file>