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4" r:id="rId3"/>
    <p:sldId id="266" r:id="rId4"/>
    <p:sldId id="302" r:id="rId5"/>
    <p:sldId id="303" r:id="rId6"/>
    <p:sldId id="301" r:id="rId7"/>
    <p:sldId id="308" r:id="rId8"/>
    <p:sldId id="310" r:id="rId9"/>
    <p:sldId id="309" r:id="rId10"/>
    <p:sldId id="311" r:id="rId11"/>
    <p:sldId id="305" r:id="rId12"/>
    <p:sldId id="306" r:id="rId13"/>
    <p:sldId id="304" r:id="rId14"/>
    <p:sldId id="307" r:id="rId15"/>
    <p:sldId id="300" r:id="rId16"/>
    <p:sldId id="284" r:id="rId17"/>
    <p:sldId id="283" r:id="rId1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4" autoAdjust="0"/>
    <p:restoredTop sz="81351" autoAdjust="0"/>
  </p:normalViewPr>
  <p:slideViewPr>
    <p:cSldViewPr>
      <p:cViewPr varScale="1">
        <p:scale>
          <a:sx n="144" d="100"/>
          <a:sy n="144" d="100"/>
        </p:scale>
        <p:origin x="156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micro lecture about a topic I feel strongly about: confirmation bias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2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9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i="1" dirty="0" err="1" smtClean="0"/>
              <a:t>social</a:t>
            </a:r>
            <a:r>
              <a:rPr lang="nl-NL" i="1" dirty="0" smtClean="0"/>
              <a:t> </a:t>
            </a:r>
            <a:r>
              <a:rPr lang="nl-NL" i="1" dirty="0" err="1" smtClean="0"/>
              <a:t>sciences</a:t>
            </a:r>
            <a:r>
              <a:rPr lang="nl-NL" i="1" dirty="0" smtClean="0"/>
              <a:t> </a:t>
            </a:r>
            <a:r>
              <a:rPr lang="nl-NL" dirty="0" err="1" smtClean="0"/>
              <a:t>indicated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phrases</a:t>
            </a:r>
            <a:r>
              <a:rPr lang="nl-NL" dirty="0" smtClean="0"/>
              <a:t> like </a:t>
            </a:r>
          </a:p>
          <a:p>
            <a:pPr marL="0" indent="0">
              <a:buNone/>
            </a:pPr>
            <a:r>
              <a:rPr lang="nl-NL" dirty="0" smtClean="0"/>
              <a:t>“I 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proof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case”.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7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88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magnitude of the myside bias shows </a:t>
            </a:r>
            <a:r>
              <a:rPr lang="en-US" b="1" dirty="0" smtClean="0"/>
              <a:t>very little relation to intelligence</a:t>
            </a:r>
            <a:r>
              <a:rPr lang="en-US" dirty="0" smtClean="0"/>
              <a:t>. Avoiding myside bias is thus one </a:t>
            </a:r>
            <a:r>
              <a:rPr lang="en-US" b="1" dirty="0" smtClean="0"/>
              <a:t>rational thinking skill </a:t>
            </a:r>
            <a:r>
              <a:rPr lang="en-US" dirty="0" smtClean="0"/>
              <a:t>that is not assessed by intelligence tests (see </a:t>
            </a:r>
            <a:r>
              <a:rPr lang="en-US" dirty="0" err="1" smtClean="0"/>
              <a:t>doi</a:t>
            </a:r>
            <a:r>
              <a:rPr lang="en-US" dirty="0" smtClean="0"/>
              <a:t>: 10.1177/0963721413480174)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30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46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52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8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1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0267" y="858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6734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9/6/17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0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0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2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FC12151D-39B0-8444-8B12-B052E4EA9241}" type="datetime1">
              <a:rPr lang="en-US" smtClean="0"/>
              <a:t>9/6/17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r>
              <a:rPr lang="nl-NL" dirty="0" err="1" smtClean="0"/>
              <a:t>Footer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modify</a:t>
            </a:r>
            <a:r>
              <a:rPr lang="nl-NL" dirty="0" smtClean="0"/>
              <a:t> </a:t>
            </a:r>
            <a:r>
              <a:rPr lang="nl-NL" dirty="0" err="1" smtClean="0"/>
              <a:t>choose</a:t>
            </a:r>
            <a:r>
              <a:rPr lang="nl-NL" dirty="0" smtClean="0"/>
              <a:t> ‘</a:t>
            </a:r>
            <a:r>
              <a:rPr lang="nl-NL" dirty="0" err="1" smtClean="0"/>
              <a:t>Insert</a:t>
            </a:r>
            <a:r>
              <a:rPr lang="nl-NL" dirty="0" smtClean="0"/>
              <a:t>’ (or ‘View’ </a:t>
            </a:r>
            <a:r>
              <a:rPr lang="nl-NL" dirty="0" err="1" smtClean="0"/>
              <a:t>for</a:t>
            </a:r>
            <a:r>
              <a:rPr lang="nl-NL" dirty="0" smtClean="0"/>
              <a:t> office 2003 or </a:t>
            </a:r>
            <a:r>
              <a:rPr lang="nl-NL" dirty="0" err="1" smtClean="0"/>
              <a:t>earlier</a:t>
            </a:r>
            <a:r>
              <a:rPr lang="nl-NL" dirty="0" smtClean="0"/>
              <a:t>) </a:t>
            </a:r>
            <a:r>
              <a:rPr lang="nl-NL" dirty="0" err="1" smtClean="0"/>
              <a:t>then</a:t>
            </a:r>
            <a:r>
              <a:rPr lang="nl-NL" dirty="0" smtClean="0"/>
              <a:t> ‘Header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Footer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170083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mmons.wikimedia.org/w/index.php?curid=5110864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15875" indent="-15875">
              <a:tabLst>
                <a:tab pos="3190875" algn="l"/>
              </a:tabLst>
            </a:pPr>
            <a:r>
              <a:rPr lang="en-US" sz="3200" dirty="0" smtClean="0"/>
              <a:t>Confirmation </a:t>
            </a:r>
            <a:r>
              <a:rPr lang="en-US" sz="3200" dirty="0" smtClean="0"/>
              <a:t>bias</a:t>
            </a:r>
          </a:p>
          <a:p>
            <a:pPr marL="15875" indent="-15875">
              <a:tabLst>
                <a:tab pos="3190875" algn="l"/>
              </a:tabLst>
            </a:pPr>
            <a:r>
              <a:rPr lang="en-US" sz="3200" dirty="0" smtClean="0"/>
              <a:t>Cherry picking</a:t>
            </a:r>
          </a:p>
          <a:p>
            <a:pPr marL="15875" indent="-15875">
              <a:tabLst>
                <a:tab pos="3190875" algn="l"/>
              </a:tabLst>
            </a:pPr>
            <a:r>
              <a:rPr lang="en-US" sz="3200" dirty="0" smtClean="0"/>
              <a:t>Falsification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2171-DA00-A14C-8FFE-383B5C060270}" type="datetime1">
              <a:rPr lang="en-US" smtClean="0"/>
              <a:t>9/6/17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38615"/>
            <a:ext cx="9956800" cy="732985"/>
          </a:xfrm>
        </p:spPr>
        <p:txBody>
          <a:bodyPr/>
          <a:lstStyle/>
          <a:p>
            <a:r>
              <a:rPr lang="en-US" dirty="0" smtClean="0"/>
              <a:t>Concepts to be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Politics: Pearl Harbor (ignoring alarming signals)</a:t>
            </a:r>
          </a:p>
          <a:p>
            <a:r>
              <a:rPr lang="en-US" dirty="0" smtClean="0"/>
              <a:t>Crime: looking for evidence (the case of Lucy de B.)</a:t>
            </a:r>
          </a:p>
          <a:p>
            <a:r>
              <a:rPr lang="en-US" dirty="0" smtClean="0"/>
              <a:t>Business: groupthink</a:t>
            </a:r>
          </a:p>
          <a:p>
            <a:r>
              <a:rPr lang="en-US" dirty="0" smtClean="0"/>
              <a:t>Psychology: halo and horn effects</a:t>
            </a:r>
          </a:p>
          <a:p>
            <a:r>
              <a:rPr lang="en-US" dirty="0" smtClean="0"/>
              <a:t>Social science: looking for examples of what you want to show as proof; ignoring examples that refute you ideas.</a:t>
            </a:r>
          </a:p>
          <a:p>
            <a:endParaRPr lang="en-US" dirty="0"/>
          </a:p>
          <a:p>
            <a:r>
              <a:rPr lang="en-US" dirty="0" smtClean="0"/>
              <a:t>Publication bias: only publishing articles that CONFIRM long held hypotheses.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533400"/>
            <a:ext cx="9982240" cy="732985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Limitations</a:t>
            </a:r>
            <a:r>
              <a:rPr lang="en-US" sz="2800" dirty="0" smtClean="0"/>
              <a:t> in humans, relying on ‘heuristics’</a:t>
            </a:r>
          </a:p>
          <a:p>
            <a:r>
              <a:rPr lang="en-US" sz="2800" b="1" dirty="0" smtClean="0"/>
              <a:t>Wishful thinking</a:t>
            </a:r>
          </a:p>
          <a:p>
            <a:r>
              <a:rPr lang="en-US" sz="2800" b="1" dirty="0" smtClean="0"/>
              <a:t>Consistency</a:t>
            </a:r>
            <a:r>
              <a:rPr lang="en-US" sz="2800" dirty="0" smtClean="0"/>
              <a:t> (between initial evidence and new evidence)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28870"/>
            <a:ext cx="9982240" cy="732985"/>
          </a:xfrm>
        </p:spPr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confIrmation</a:t>
            </a:r>
            <a:r>
              <a:rPr lang="en-US" dirty="0" smtClean="0"/>
              <a:t> bias so strong?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Mistakes in knowledge</a:t>
            </a:r>
          </a:p>
          <a:p>
            <a:endParaRPr lang="en-US" sz="2800" dirty="0" smtClean="0"/>
          </a:p>
          <a:p>
            <a:r>
              <a:rPr lang="en-US" sz="2800" dirty="0" smtClean="0"/>
              <a:t>Bad decisions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08018" y="533400"/>
            <a:ext cx="9982240" cy="732985"/>
          </a:xfrm>
        </p:spPr>
        <p:txBody>
          <a:bodyPr/>
          <a:lstStyle/>
          <a:p>
            <a:r>
              <a:rPr lang="en-US" dirty="0" smtClean="0"/>
              <a:t>Consequences of confirmation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intelligence </a:t>
            </a:r>
            <a:r>
              <a:rPr lang="en-US" dirty="0" smtClean="0">
                <a:sym typeface="Wingdings" panose="05000000000000000000" pitchFamily="2" charset="2"/>
              </a:rPr>
              <a:t> (no relationship found!)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u="sng" dirty="0" smtClean="0">
                <a:sym typeface="Wingdings" panose="05000000000000000000" pitchFamily="2" charset="2"/>
              </a:rPr>
              <a:t>Systematic</a:t>
            </a:r>
            <a:r>
              <a:rPr lang="en-US" dirty="0" smtClean="0">
                <a:sym typeface="Wingdings" panose="05000000000000000000" pitchFamily="2" charset="2"/>
              </a:rPr>
              <a:t> data gathering, being aware of what can go wrong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Explicit and complete </a:t>
            </a:r>
            <a:r>
              <a:rPr lang="en-US" u="sng" dirty="0">
                <a:sym typeface="Wingdings" panose="05000000000000000000" pitchFamily="2" charset="2"/>
              </a:rPr>
              <a:t>r</a:t>
            </a:r>
            <a:r>
              <a:rPr lang="en-US" u="sng" dirty="0" smtClean="0">
                <a:sym typeface="Wingdings" panose="05000000000000000000" pitchFamily="2" charset="2"/>
              </a:rPr>
              <a:t>easoning</a:t>
            </a:r>
            <a:r>
              <a:rPr lang="en-US" dirty="0" smtClean="0">
                <a:sym typeface="Wingdings" panose="05000000000000000000" pitchFamily="2" charset="2"/>
              </a:rPr>
              <a:t> …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his is what you learn in, among other courses, </a:t>
            </a:r>
            <a:r>
              <a:rPr lang="en-US" b="1" dirty="0" smtClean="0">
                <a:sym typeface="Wingdings" panose="05000000000000000000" pitchFamily="2" charset="2"/>
              </a:rPr>
              <a:t>Research Methods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533400"/>
            <a:ext cx="9982240" cy="732985"/>
          </a:xfrm>
        </p:spPr>
        <p:txBody>
          <a:bodyPr/>
          <a:lstStyle/>
          <a:p>
            <a:r>
              <a:rPr lang="en-US" dirty="0" smtClean="0"/>
              <a:t>Avoiding conformation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Basic idea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Clarify your pre-existing beliefs (</a:t>
            </a:r>
            <a:r>
              <a:rPr lang="en-US" i="1" dirty="0" smtClean="0"/>
              <a:t>theory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Clarify the procedures you will use to </a:t>
            </a:r>
            <a:r>
              <a:rPr lang="en-US" b="1" dirty="0" smtClean="0"/>
              <a:t>test</a:t>
            </a:r>
            <a:r>
              <a:rPr lang="en-US" dirty="0" smtClean="0"/>
              <a:t> these beliefs (</a:t>
            </a:r>
            <a:r>
              <a:rPr lang="en-US" i="1" dirty="0" smtClean="0"/>
              <a:t>methods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Stick to these procedures!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533400"/>
            <a:ext cx="9982240" cy="732985"/>
          </a:xfrm>
        </p:spPr>
        <p:txBody>
          <a:bodyPr/>
          <a:lstStyle/>
          <a:p>
            <a:r>
              <a:rPr lang="en-US" dirty="0" smtClean="0"/>
              <a:t>Avoiding conformation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Understanding </a:t>
            </a:r>
            <a:r>
              <a:rPr lang="nl-NL" sz="2800" dirty="0">
                <a:solidFill>
                  <a:srgbClr val="FF0000"/>
                </a:solidFill>
              </a:rPr>
              <a:t>“</a:t>
            </a:r>
            <a:r>
              <a:rPr lang="nl-NL" sz="2800" dirty="0" err="1">
                <a:solidFill>
                  <a:srgbClr val="FF0000"/>
                </a:solidFill>
              </a:rPr>
              <a:t>confirmation</a:t>
            </a:r>
            <a:r>
              <a:rPr lang="nl-NL" sz="2800" dirty="0">
                <a:solidFill>
                  <a:srgbClr val="FF0000"/>
                </a:solidFill>
              </a:rPr>
              <a:t> bias</a:t>
            </a:r>
            <a:r>
              <a:rPr lang="nl-NL" sz="2800" dirty="0" smtClean="0">
                <a:solidFill>
                  <a:srgbClr val="FF0000"/>
                </a:solidFill>
              </a:rPr>
              <a:t>”</a:t>
            </a: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err="1" smtClean="0"/>
              <a:t>Mistake</a:t>
            </a:r>
            <a:r>
              <a:rPr lang="nl-NL" sz="2800" dirty="0" smtClean="0"/>
              <a:t> </a:t>
            </a:r>
            <a:r>
              <a:rPr lang="nl-NL" sz="2800" dirty="0" smtClean="0"/>
              <a:t>made in </a:t>
            </a:r>
            <a:r>
              <a:rPr lang="nl-NL" sz="2800" dirty="0"/>
              <a:t>politics, business, </a:t>
            </a:r>
            <a:r>
              <a:rPr lang="nl-NL" sz="2800" dirty="0" err="1"/>
              <a:t>social</a:t>
            </a:r>
            <a:r>
              <a:rPr lang="nl-NL" sz="2800" dirty="0"/>
              <a:t> </a:t>
            </a:r>
            <a:r>
              <a:rPr lang="nl-NL" sz="2800" dirty="0" err="1"/>
              <a:t>relationships</a:t>
            </a:r>
            <a:r>
              <a:rPr lang="nl-NL" sz="2800" dirty="0"/>
              <a:t>, </a:t>
            </a:r>
            <a:r>
              <a:rPr lang="nl-NL" sz="2800" dirty="0" err="1"/>
              <a:t>social</a:t>
            </a:r>
            <a:r>
              <a:rPr lang="nl-NL" sz="2800" dirty="0"/>
              <a:t> </a:t>
            </a:r>
            <a:r>
              <a:rPr lang="nl-NL" sz="2800" dirty="0" err="1"/>
              <a:t>science</a:t>
            </a:r>
            <a:r>
              <a:rPr lang="nl-NL" sz="2800" dirty="0"/>
              <a:t>, </a:t>
            </a:r>
            <a:r>
              <a:rPr lang="nl-NL" sz="2800" dirty="0" err="1"/>
              <a:t>psychology</a:t>
            </a:r>
            <a:r>
              <a:rPr lang="nl-NL" sz="2800" dirty="0"/>
              <a:t>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 smtClean="0"/>
              <a:t>Can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(</a:t>
            </a:r>
            <a:r>
              <a:rPr lang="nl-NL" sz="2800" dirty="0" err="1" smtClean="0"/>
              <a:t>partially</a:t>
            </a:r>
            <a:r>
              <a:rPr lang="nl-NL" sz="2800" dirty="0" smtClean="0"/>
              <a:t>) </a:t>
            </a:r>
            <a:r>
              <a:rPr lang="nl-NL" sz="2800" dirty="0" err="1" smtClean="0"/>
              <a:t>avoided</a:t>
            </a:r>
            <a:r>
              <a:rPr lang="nl-NL" sz="2800" dirty="0" smtClean="0"/>
              <a:t> </a:t>
            </a:r>
            <a:r>
              <a:rPr lang="nl-NL" sz="2800" dirty="0" err="1" smtClean="0"/>
              <a:t>by</a:t>
            </a:r>
            <a:r>
              <a:rPr lang="nl-NL" sz="2800" dirty="0" smtClean="0"/>
              <a:t> </a:t>
            </a:r>
          </a:p>
          <a:p>
            <a:pPr marL="0" indent="0">
              <a:buNone/>
            </a:pPr>
            <a:r>
              <a:rPr lang="nl-NL" sz="2800" dirty="0" err="1" smtClean="0"/>
              <a:t>systematic</a:t>
            </a:r>
            <a:r>
              <a:rPr lang="nl-NL" sz="2800" dirty="0" smtClean="0"/>
              <a:t> </a:t>
            </a:r>
            <a:r>
              <a:rPr lang="nl-NL" sz="2800" dirty="0" smtClean="0"/>
              <a:t>data </a:t>
            </a:r>
            <a:r>
              <a:rPr lang="nl-NL" sz="2800" dirty="0" err="1" smtClean="0"/>
              <a:t>collection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reasoning</a:t>
            </a:r>
            <a:r>
              <a:rPr lang="nl-NL" sz="2800" dirty="0" smtClean="0"/>
              <a:t> (=research </a:t>
            </a:r>
            <a:r>
              <a:rPr lang="nl-NL" sz="2800" dirty="0" err="1" smtClean="0"/>
              <a:t>methods</a:t>
            </a:r>
            <a:r>
              <a:rPr lang="nl-NL" sz="2800" dirty="0" smtClean="0"/>
              <a:t>).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This </a:t>
            </a:r>
            <a:r>
              <a:rPr lang="nl-NL" dirty="0" smtClean="0"/>
              <a:t>micro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942638" y="6172200"/>
            <a:ext cx="1249362" cy="476250"/>
          </a:xfrm>
        </p:spPr>
        <p:txBody>
          <a:bodyPr/>
          <a:lstStyle/>
          <a:p>
            <a:fld id="{533BDA62-0053-504F-AEAA-9ADCEAD8D44B}" type="datetime1">
              <a:rPr lang="en-US" smtClean="0"/>
              <a:t>9/6/17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5138" y="6172200"/>
            <a:ext cx="5376862" cy="476250"/>
          </a:xfrm>
        </p:spPr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93525" y="6170613"/>
            <a:ext cx="498475" cy="476250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000" dirty="0" smtClean="0"/>
              <a:t>Pearl </a:t>
            </a:r>
            <a:r>
              <a:rPr lang="en-US" altLang="nl-NL" sz="2000" dirty="0" err="1" smtClean="0"/>
              <a:t>Harbour</a:t>
            </a:r>
            <a:r>
              <a:rPr lang="en-US" altLang="nl-NL" sz="2000" dirty="0"/>
              <a:t>: By U.S. Navy - http://</a:t>
            </a:r>
            <a:r>
              <a:rPr lang="en-US" altLang="nl-NL" sz="2000" dirty="0" err="1"/>
              <a:t>www.history.navy.mil</a:t>
            </a:r>
            <a:r>
              <a:rPr lang="en-US" altLang="nl-NL" sz="2000" dirty="0"/>
              <a:t>/our-collections/photography/us-navy-ships/battleships/arizona-bb-39/80-G-19942.html, Public Domain, </a:t>
            </a:r>
            <a:r>
              <a:rPr lang="en-US" altLang="nl-NL" sz="2000" dirty="0">
                <a:hlinkClick r:id="rId3"/>
              </a:rPr>
              <a:t>https://</a:t>
            </a:r>
            <a:r>
              <a:rPr lang="en-US" altLang="nl-NL" sz="2000" dirty="0" smtClean="0">
                <a:hlinkClick r:id="rId3"/>
              </a:rPr>
              <a:t>commons.wikimedia.org/w/index.php?curid=51108646</a:t>
            </a:r>
            <a:endParaRPr lang="en-US" altLang="nl-NL" sz="2000" dirty="0" smtClean="0"/>
          </a:p>
          <a:p>
            <a:r>
              <a:rPr lang="en-US" altLang="nl-NL" sz="2000" dirty="0" smtClean="0"/>
              <a:t>Groups think: </a:t>
            </a:r>
            <a:r>
              <a:rPr lang="en-US" sz="2000" i="1" dirty="0"/>
              <a:t>Photo credit: Baltic Development Forum (Creative Commons)</a:t>
            </a:r>
            <a:endParaRPr lang="en-US" altLang="nl-NL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Images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Confirmation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0"/>
            <a:ext cx="9144000" cy="436668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Understanding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FF0000"/>
                </a:solidFill>
              </a:rPr>
              <a:t>“</a:t>
            </a:r>
            <a:r>
              <a:rPr lang="nl-NL" sz="2800" dirty="0" err="1">
                <a:solidFill>
                  <a:srgbClr val="FF0000"/>
                </a:solidFill>
              </a:rPr>
              <a:t>confirmation</a:t>
            </a:r>
            <a:r>
              <a:rPr lang="nl-NL" sz="2800" dirty="0">
                <a:solidFill>
                  <a:srgbClr val="FF0000"/>
                </a:solidFill>
              </a:rPr>
              <a:t> bias” </a:t>
            </a:r>
            <a:r>
              <a:rPr lang="nl-NL" sz="2800" dirty="0" smtClean="0"/>
              <a:t>(=</a:t>
            </a:r>
            <a:r>
              <a:rPr lang="nl-NL" sz="2800" dirty="0" err="1" smtClean="0"/>
              <a:t>Myside</a:t>
            </a:r>
            <a:r>
              <a:rPr lang="nl-NL" sz="2800" dirty="0" smtClean="0"/>
              <a:t> Bias =</a:t>
            </a:r>
            <a:r>
              <a:rPr lang="nl-NL" sz="2800" dirty="0" err="1" smtClean="0"/>
              <a:t>cherry</a:t>
            </a:r>
            <a:r>
              <a:rPr lang="nl-NL" sz="2800" dirty="0" smtClean="0"/>
              <a:t> </a:t>
            </a:r>
            <a:r>
              <a:rPr lang="nl-NL" sz="2800" dirty="0" err="1" smtClean="0"/>
              <a:t>picking</a:t>
            </a:r>
            <a:r>
              <a:rPr lang="nl-NL" sz="2800" dirty="0" smtClean="0"/>
              <a:t>)</a:t>
            </a:r>
            <a:br>
              <a:rPr lang="nl-NL" sz="2800" dirty="0" smtClean="0"/>
            </a:br>
            <a:endParaRPr lang="nl-NL" sz="2800" dirty="0" smtClean="0"/>
          </a:p>
          <a:p>
            <a:pPr marL="625475" indent="0">
              <a:buNone/>
            </a:pPr>
            <a:r>
              <a:rPr lang="nl-NL" sz="2800" dirty="0" err="1" smtClean="0"/>
              <a:t>Frequently</a:t>
            </a:r>
            <a:r>
              <a:rPr lang="nl-NL" sz="2800" dirty="0" smtClean="0"/>
              <a:t> </a:t>
            </a:r>
            <a:r>
              <a:rPr lang="nl-NL" sz="2800" dirty="0" smtClean="0"/>
              <a:t>made </a:t>
            </a:r>
            <a:r>
              <a:rPr lang="nl-NL" sz="2800" dirty="0" err="1" smtClean="0"/>
              <a:t>mistake</a:t>
            </a:r>
            <a:r>
              <a:rPr lang="nl-NL" sz="2800" dirty="0" smtClean="0"/>
              <a:t> in politics, business, </a:t>
            </a:r>
            <a:r>
              <a:rPr lang="nl-NL" sz="2800" dirty="0" err="1" smtClean="0"/>
              <a:t>social</a:t>
            </a:r>
            <a:r>
              <a:rPr lang="nl-NL" sz="2800" dirty="0" smtClean="0"/>
              <a:t> </a:t>
            </a:r>
            <a:r>
              <a:rPr lang="nl-NL" sz="2800" dirty="0" err="1" smtClean="0"/>
              <a:t>relationships</a:t>
            </a:r>
            <a:r>
              <a:rPr lang="nl-NL" sz="2800" dirty="0" smtClean="0"/>
              <a:t>, </a:t>
            </a:r>
            <a:r>
              <a:rPr lang="nl-NL" sz="2800" dirty="0" err="1" smtClean="0"/>
              <a:t>social</a:t>
            </a:r>
            <a:r>
              <a:rPr lang="nl-NL" sz="2800" dirty="0" smtClean="0"/>
              <a:t> </a:t>
            </a:r>
            <a:r>
              <a:rPr lang="nl-NL" sz="2800" dirty="0" err="1" smtClean="0"/>
              <a:t>science</a:t>
            </a:r>
            <a:r>
              <a:rPr lang="nl-NL" sz="2800" dirty="0" smtClean="0"/>
              <a:t>, </a:t>
            </a:r>
            <a:r>
              <a:rPr lang="nl-NL" sz="2800" dirty="0" err="1" smtClean="0"/>
              <a:t>psychology</a:t>
            </a:r>
            <a:r>
              <a:rPr lang="nl-NL" sz="2800" dirty="0" smtClean="0"/>
              <a:t>.</a:t>
            </a:r>
          </a:p>
          <a:p>
            <a:pPr marL="625475" indent="0">
              <a:buNone/>
            </a:pPr>
            <a:endParaRPr lang="nl-NL" sz="100" dirty="0"/>
          </a:p>
          <a:p>
            <a:pPr marL="625475" indent="0">
              <a:buNone/>
            </a:pPr>
            <a:r>
              <a:rPr lang="nl-NL" sz="2800" dirty="0" smtClean="0"/>
              <a:t>Extreme case: </a:t>
            </a:r>
            <a:r>
              <a:rPr lang="nl-NL" sz="2800" dirty="0" err="1" smtClean="0"/>
              <a:t>conspiracy</a:t>
            </a:r>
            <a:r>
              <a:rPr lang="nl-NL" sz="2800" dirty="0" smtClean="0"/>
              <a:t> </a:t>
            </a:r>
            <a:r>
              <a:rPr lang="nl-NL" sz="2800" dirty="0" err="1" smtClean="0"/>
              <a:t>theories</a:t>
            </a:r>
            <a:r>
              <a:rPr lang="nl-NL" sz="2800" dirty="0" smtClean="0"/>
              <a:t>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b="1" dirty="0" err="1" smtClean="0"/>
              <a:t>What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to</a:t>
            </a:r>
            <a:r>
              <a:rPr lang="nl-NL" sz="2800" b="1" dirty="0" smtClean="0"/>
              <a:t> do </a:t>
            </a:r>
            <a:r>
              <a:rPr lang="nl-NL" sz="2800" b="1" dirty="0" err="1" smtClean="0"/>
              <a:t>about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it</a:t>
            </a:r>
            <a:r>
              <a:rPr lang="nl-NL" sz="2800" b="1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0"/>
            <a:ext cx="10012800" cy="4292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Search </a:t>
            </a:r>
            <a:r>
              <a:rPr lang="en-US" sz="2800" i="1" dirty="0"/>
              <a:t>for</a:t>
            </a:r>
            <a:r>
              <a:rPr lang="en-US" sz="2800" dirty="0"/>
              <a:t>, </a:t>
            </a:r>
            <a:r>
              <a:rPr lang="en-US" sz="2800" i="1" dirty="0"/>
              <a:t>analyze</a:t>
            </a:r>
            <a:r>
              <a:rPr lang="en-US" sz="2800" dirty="0"/>
              <a:t> and </a:t>
            </a:r>
            <a:r>
              <a:rPr lang="en-US" sz="2800" i="1" dirty="0"/>
              <a:t>recall</a:t>
            </a:r>
            <a:r>
              <a:rPr lang="en-US" sz="2800" dirty="0"/>
              <a:t> </a:t>
            </a:r>
            <a:r>
              <a:rPr lang="en-US" sz="2800" b="1" dirty="0"/>
              <a:t>information</a:t>
            </a:r>
            <a:r>
              <a:rPr lang="en-US" sz="2800" dirty="0"/>
              <a:t> in a way that </a:t>
            </a:r>
            <a:r>
              <a:rPr lang="en-US" sz="2800" b="1" dirty="0"/>
              <a:t>confirms preexisting </a:t>
            </a:r>
            <a:r>
              <a:rPr lang="en-US" sz="2800" b="1" dirty="0" smtClean="0"/>
              <a:t>beliefs</a:t>
            </a:r>
            <a:r>
              <a:rPr lang="en-US" sz="2800" dirty="0" smtClean="0"/>
              <a:t>, </a:t>
            </a:r>
            <a:r>
              <a:rPr lang="en-US" sz="2800" dirty="0"/>
              <a:t>while giving disproportionately less consideration to alternative interpretations</a:t>
            </a:r>
            <a:r>
              <a:rPr lang="en-US" sz="2800" dirty="0" smtClean="0"/>
              <a:t>.”</a:t>
            </a:r>
            <a:endParaRPr lang="en-US" sz="2800" dirty="0"/>
          </a:p>
          <a:p>
            <a:pPr marL="0" indent="0">
              <a:buNone/>
            </a:pPr>
            <a:endParaRPr lang="en-US" sz="2800" baseline="30000" dirty="0"/>
          </a:p>
          <a:p>
            <a:pPr marL="0" indent="0">
              <a:buNone/>
            </a:pPr>
            <a:r>
              <a:rPr lang="nl-NL" sz="2800" dirty="0" err="1" smtClean="0"/>
              <a:t>Affects</a:t>
            </a:r>
            <a:r>
              <a:rPr lang="nl-NL" sz="2800" dirty="0" smtClean="0"/>
              <a:t> </a:t>
            </a:r>
            <a:r>
              <a:rPr lang="nl-NL" sz="2800" dirty="0" err="1"/>
              <a:t>what</a:t>
            </a:r>
            <a:r>
              <a:rPr lang="nl-NL" sz="2800" dirty="0"/>
              <a:t> we </a:t>
            </a:r>
            <a:r>
              <a:rPr lang="nl-NL" sz="2800" dirty="0" err="1"/>
              <a:t>think</a:t>
            </a:r>
            <a:r>
              <a:rPr lang="nl-NL" sz="2800" dirty="0"/>
              <a:t> is “</a:t>
            </a:r>
            <a:r>
              <a:rPr lang="nl-NL" sz="2800" dirty="0" err="1"/>
              <a:t>true</a:t>
            </a:r>
            <a:r>
              <a:rPr lang="nl-NL" sz="2800" dirty="0" smtClean="0"/>
              <a:t>”.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457200"/>
            <a:ext cx="9982240" cy="732985"/>
          </a:xfrm>
        </p:spPr>
        <p:txBody>
          <a:bodyPr/>
          <a:lstStyle/>
          <a:p>
            <a:r>
              <a:rPr lang="en-US" dirty="0" smtClean="0"/>
              <a:t>Confirmation bias (def.)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533400"/>
            <a:ext cx="9982240" cy="732985"/>
          </a:xfrm>
        </p:spPr>
        <p:txBody>
          <a:bodyPr/>
          <a:lstStyle/>
          <a:p>
            <a:r>
              <a:rPr lang="en-US" dirty="0" smtClean="0"/>
              <a:t>Three types of confirmation bias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932871"/>
            <a:ext cx="249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Information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199" y="3933025"/>
            <a:ext cx="22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Reasoning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048750" y="3932871"/>
            <a:ext cx="260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4095751" y="4067105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ight Arrow 12"/>
          <p:cNvSpPr/>
          <p:nvPr/>
        </p:nvSpPr>
        <p:spPr>
          <a:xfrm>
            <a:off x="7677151" y="4081379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1828800" y="3449191"/>
            <a:ext cx="3983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Bias in the </a:t>
            </a:r>
            <a:r>
              <a:rPr lang="en-US" sz="2400" dirty="0" smtClean="0"/>
              <a:t>acquisition of …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787205" y="3449191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Bias in </a:t>
            </a:r>
            <a:r>
              <a:rPr lang="en-US" sz="2400" dirty="0" smtClean="0"/>
              <a:t>…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8292515" y="3446800"/>
            <a:ext cx="340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Bias in </a:t>
            </a:r>
            <a:r>
              <a:rPr lang="en-US" sz="2400" dirty="0" smtClean="0"/>
              <a:t>remembering… </a:t>
            </a:r>
            <a:endParaRPr lang="en-US" sz="2400" dirty="0"/>
          </a:p>
        </p:txBody>
      </p:sp>
      <p:sp>
        <p:nvSpPr>
          <p:cNvPr id="18" name="Down Arrow 17"/>
          <p:cNvSpPr/>
          <p:nvPr/>
        </p:nvSpPr>
        <p:spPr>
          <a:xfrm rot="3469189">
            <a:off x="3567790" y="1940723"/>
            <a:ext cx="311948" cy="1793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Down Arrow 18"/>
          <p:cNvSpPr/>
          <p:nvPr/>
        </p:nvSpPr>
        <p:spPr>
          <a:xfrm rot="18260586">
            <a:off x="8666900" y="1928489"/>
            <a:ext cx="339089" cy="1934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Down Arrow 19"/>
          <p:cNvSpPr/>
          <p:nvPr/>
        </p:nvSpPr>
        <p:spPr>
          <a:xfrm>
            <a:off x="6085668" y="2227780"/>
            <a:ext cx="381000" cy="107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358542" y="1662900"/>
            <a:ext cx="5835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Emotional issues</a:t>
            </a:r>
            <a:r>
              <a:rPr lang="en-US" sz="2400" smtClean="0"/>
              <a:t>, convictions</a:t>
            </a:r>
            <a:r>
              <a:rPr lang="en-US" sz="2400" dirty="0" smtClean="0"/>
              <a:t>, sloppiness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8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Politics: Pearl Harbor (ignoring alarming signals)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533400"/>
            <a:ext cx="9982240" cy="732985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381000"/>
            <a:ext cx="7442036" cy="58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Politics: Pearl Harbor (ignoring alarming signals)</a:t>
            </a:r>
          </a:p>
          <a:p>
            <a:r>
              <a:rPr lang="en-US" dirty="0" smtClean="0"/>
              <a:t>Crime: looking for evidence (the case of Lucy de B.)</a:t>
            </a:r>
          </a:p>
          <a:p>
            <a:r>
              <a:rPr lang="en-US" dirty="0" smtClean="0"/>
              <a:t>Business: groupthink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533400"/>
            <a:ext cx="9982240" cy="732985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609600"/>
            <a:ext cx="1018902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3223</TotalTime>
  <Words>482</Words>
  <Application>Microsoft Macintosh PowerPoint</Application>
  <PresentationFormat>Widescreen</PresentationFormat>
  <Paragraphs>91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Narrow</vt:lpstr>
      <vt:lpstr>Mangal</vt:lpstr>
      <vt:lpstr>Wingdings</vt:lpstr>
      <vt:lpstr>Arial</vt:lpstr>
      <vt:lpstr>UT_NL 16-9 new</vt:lpstr>
      <vt:lpstr>PowerPoint Presentation</vt:lpstr>
      <vt:lpstr>Confirmation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Rens ten Klooster</dc:creator>
  <cp:lastModifiedBy>Henk van der Kolk</cp:lastModifiedBy>
  <cp:revision>41</cp:revision>
  <dcterms:created xsi:type="dcterms:W3CDTF">2015-06-23T15:17:08Z</dcterms:created>
  <dcterms:modified xsi:type="dcterms:W3CDTF">2017-09-06T12:48:16Z</dcterms:modified>
</cp:coreProperties>
</file>